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3"/>
  </p:handoutMasterIdLst>
  <p:sldIdLst>
    <p:sldId id="257" r:id="rId2"/>
  </p:sldIdLst>
  <p:sldSz cx="30267275" cy="42794238"/>
  <p:notesSz cx="6858000" cy="9144000"/>
  <p:defaultTextStyle>
    <a:defPPr>
      <a:defRPr lang="en-US"/>
    </a:defPPr>
    <a:lvl1pPr algn="l" rtl="0" eaLnBrk="0" fontAlgn="base" hangingPunct="0">
      <a:spcBef>
        <a:spcPct val="0"/>
      </a:spcBef>
      <a:spcAft>
        <a:spcPct val="0"/>
      </a:spcAft>
      <a:defRPr sz="3196" kern="1200">
        <a:solidFill>
          <a:schemeClr val="tx1"/>
        </a:solidFill>
        <a:latin typeface="Times New Roman" charset="0"/>
        <a:ea typeface="+mn-ea"/>
        <a:cs typeface="+mn-cs"/>
      </a:defRPr>
    </a:lvl1pPr>
    <a:lvl2pPr marL="608808" algn="l" rtl="0" eaLnBrk="0" fontAlgn="base" hangingPunct="0">
      <a:spcBef>
        <a:spcPct val="0"/>
      </a:spcBef>
      <a:spcAft>
        <a:spcPct val="0"/>
      </a:spcAft>
      <a:defRPr sz="3196" kern="1200">
        <a:solidFill>
          <a:schemeClr val="tx1"/>
        </a:solidFill>
        <a:latin typeface="Times New Roman" charset="0"/>
        <a:ea typeface="+mn-ea"/>
        <a:cs typeface="+mn-cs"/>
      </a:defRPr>
    </a:lvl2pPr>
    <a:lvl3pPr marL="1217615" algn="l" rtl="0" eaLnBrk="0" fontAlgn="base" hangingPunct="0">
      <a:spcBef>
        <a:spcPct val="0"/>
      </a:spcBef>
      <a:spcAft>
        <a:spcPct val="0"/>
      </a:spcAft>
      <a:defRPr sz="3196" kern="1200">
        <a:solidFill>
          <a:schemeClr val="tx1"/>
        </a:solidFill>
        <a:latin typeface="Times New Roman" charset="0"/>
        <a:ea typeface="+mn-ea"/>
        <a:cs typeface="+mn-cs"/>
      </a:defRPr>
    </a:lvl3pPr>
    <a:lvl4pPr marL="1826423" algn="l" rtl="0" eaLnBrk="0" fontAlgn="base" hangingPunct="0">
      <a:spcBef>
        <a:spcPct val="0"/>
      </a:spcBef>
      <a:spcAft>
        <a:spcPct val="0"/>
      </a:spcAft>
      <a:defRPr sz="3196" kern="1200">
        <a:solidFill>
          <a:schemeClr val="tx1"/>
        </a:solidFill>
        <a:latin typeface="Times New Roman" charset="0"/>
        <a:ea typeface="+mn-ea"/>
        <a:cs typeface="+mn-cs"/>
      </a:defRPr>
    </a:lvl4pPr>
    <a:lvl5pPr marL="2435230" algn="l" rtl="0" eaLnBrk="0" fontAlgn="base" hangingPunct="0">
      <a:spcBef>
        <a:spcPct val="0"/>
      </a:spcBef>
      <a:spcAft>
        <a:spcPct val="0"/>
      </a:spcAft>
      <a:defRPr sz="3196" kern="1200">
        <a:solidFill>
          <a:schemeClr val="tx1"/>
        </a:solidFill>
        <a:latin typeface="Times New Roman" charset="0"/>
        <a:ea typeface="+mn-ea"/>
        <a:cs typeface="+mn-cs"/>
      </a:defRPr>
    </a:lvl5pPr>
    <a:lvl6pPr marL="3044038" algn="l" defTabSz="1217615" rtl="0" eaLnBrk="1" latinLnBrk="0" hangingPunct="1">
      <a:defRPr sz="3196" kern="1200">
        <a:solidFill>
          <a:schemeClr val="tx1"/>
        </a:solidFill>
        <a:latin typeface="Times New Roman" charset="0"/>
        <a:ea typeface="+mn-ea"/>
        <a:cs typeface="+mn-cs"/>
      </a:defRPr>
    </a:lvl6pPr>
    <a:lvl7pPr marL="3652845" algn="l" defTabSz="1217615" rtl="0" eaLnBrk="1" latinLnBrk="0" hangingPunct="1">
      <a:defRPr sz="3196" kern="1200">
        <a:solidFill>
          <a:schemeClr val="tx1"/>
        </a:solidFill>
        <a:latin typeface="Times New Roman" charset="0"/>
        <a:ea typeface="+mn-ea"/>
        <a:cs typeface="+mn-cs"/>
      </a:defRPr>
    </a:lvl7pPr>
    <a:lvl8pPr marL="4261653" algn="l" defTabSz="1217615" rtl="0" eaLnBrk="1" latinLnBrk="0" hangingPunct="1">
      <a:defRPr sz="3196" kern="1200">
        <a:solidFill>
          <a:schemeClr val="tx1"/>
        </a:solidFill>
        <a:latin typeface="Times New Roman" charset="0"/>
        <a:ea typeface="+mn-ea"/>
        <a:cs typeface="+mn-cs"/>
      </a:defRPr>
    </a:lvl8pPr>
    <a:lvl9pPr marL="4870460" algn="l" defTabSz="1217615" rtl="0" eaLnBrk="1" latinLnBrk="0" hangingPunct="1">
      <a:defRPr sz="3196" kern="1200">
        <a:solidFill>
          <a:schemeClr val="tx1"/>
        </a:solidFill>
        <a:latin typeface="Times New Roman" charset="0"/>
        <a:ea typeface="+mn-ea"/>
        <a:cs typeface="+mn-cs"/>
      </a:defRPr>
    </a:lvl9pPr>
  </p:defaultTextStyle>
  <p:extLst>
    <p:ext uri="{EFAFB233-063F-42B5-8137-9DF3F51BA10A}">
      <p15:sldGuideLst xmlns:p15="http://schemas.microsoft.com/office/powerpoint/2012/main">
        <p15:guide id="1" orient="horz" pos="15475" userDrawn="1">
          <p15:clr>
            <a:srgbClr val="A4A3A4"/>
          </p15:clr>
        </p15:guide>
        <p15:guide id="2" pos="953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2"/>
    <p:restoredTop sz="94660"/>
  </p:normalViewPr>
  <p:slideViewPr>
    <p:cSldViewPr>
      <p:cViewPr varScale="1">
        <p:scale>
          <a:sx n="19" d="100"/>
          <a:sy n="19" d="100"/>
        </p:scale>
        <p:origin x="3374" y="226"/>
      </p:cViewPr>
      <p:guideLst>
        <p:guide orient="horz" pos="15475"/>
        <p:guide pos="9533"/>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handoutMaster" Target="handoutMasters/handout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1026"/>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New Roman" pitchFamily="18" charset="0"/>
              </a:defRPr>
            </a:lvl1pPr>
          </a:lstStyle>
          <a:p>
            <a:pPr>
              <a:defRPr/>
            </a:pPr>
            <a:endParaRPr lang="en-US"/>
          </a:p>
        </p:txBody>
      </p:sp>
      <p:sp>
        <p:nvSpPr>
          <p:cNvPr id="4099" name="Rectangle 1027"/>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endParaRPr lang="en-US"/>
          </a:p>
        </p:txBody>
      </p:sp>
      <p:sp>
        <p:nvSpPr>
          <p:cNvPr id="4100" name="Rectangle 1028"/>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New Roman" pitchFamily="18" charset="0"/>
              </a:defRPr>
            </a:lvl1pPr>
          </a:lstStyle>
          <a:p>
            <a:pPr>
              <a:defRPr/>
            </a:pPr>
            <a:endParaRPr lang="en-US"/>
          </a:p>
        </p:txBody>
      </p:sp>
      <p:sp>
        <p:nvSpPr>
          <p:cNvPr id="4101" name="Rectangle 1029"/>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A648F7A0-12DF-3E49-BFCB-9CD7F19A3109}" type="slidenum">
              <a:rPr lang="en-US" altLang="x-none"/>
              <a:pPr/>
              <a:t>‹#›</a:t>
            </a:fld>
            <a:endParaRPr lang="en-US" altLang="x-none"/>
          </a:p>
        </p:txBody>
      </p:sp>
    </p:spTree>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jp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485" y="13294776"/>
            <a:ext cx="25726308" cy="9171373"/>
          </a:xfrm>
        </p:spPr>
        <p:txBody>
          <a:bodyPr/>
          <a:lstStyle/>
          <a:p>
            <a:r>
              <a:rPr lang="en-US"/>
              <a:t>Click to edit Master title style</a:t>
            </a:r>
          </a:p>
        </p:txBody>
      </p:sp>
      <p:sp>
        <p:nvSpPr>
          <p:cNvPr id="3" name="Subtitle 2"/>
          <p:cNvSpPr>
            <a:spLocks noGrp="1"/>
          </p:cNvSpPr>
          <p:nvPr>
            <p:ph type="subTitle" idx="1"/>
          </p:nvPr>
        </p:nvSpPr>
        <p:spPr>
          <a:xfrm>
            <a:off x="4540967" y="24249243"/>
            <a:ext cx="21185341" cy="10937956"/>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6DA5051-71E6-AC48-8432-764FC310C553}" type="slidenum">
              <a:rPr lang="en-US" altLang="x-none"/>
              <a:pPr/>
              <a:t>‹#›</a:t>
            </a:fld>
            <a:endParaRPr lang="en-US" altLang="x-none"/>
          </a:p>
        </p:txBody>
      </p:sp>
    </p:spTree>
    <p:extLst>
      <p:ext uri="{BB962C8B-B14F-4D97-AF65-F5344CB8AC3E}">
        <p14:creationId xmlns:p14="http://schemas.microsoft.com/office/powerpoint/2010/main" val="1719724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330D752-F915-1841-85E2-CAA4980AEA54}" type="slidenum">
              <a:rPr lang="en-US" altLang="x-none"/>
              <a:pPr/>
              <a:t>‹#›</a:t>
            </a:fld>
            <a:endParaRPr lang="en-US" altLang="x-none"/>
          </a:p>
        </p:txBody>
      </p:sp>
    </p:spTree>
    <p:extLst>
      <p:ext uri="{BB962C8B-B14F-4D97-AF65-F5344CB8AC3E}">
        <p14:creationId xmlns:p14="http://schemas.microsoft.com/office/powerpoint/2010/main" val="2088499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566309" y="3803521"/>
            <a:ext cx="6430483" cy="3423580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70485" y="3803521"/>
            <a:ext cx="19085636" cy="342358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A8CBFBC8-0634-9842-AFB7-1FFFB45B2867}" type="slidenum">
              <a:rPr lang="en-US" altLang="x-none"/>
              <a:pPr/>
              <a:t>‹#›</a:t>
            </a:fld>
            <a:endParaRPr lang="en-US" altLang="x-none"/>
          </a:p>
        </p:txBody>
      </p:sp>
    </p:spTree>
    <p:extLst>
      <p:ext uri="{BB962C8B-B14F-4D97-AF65-F5344CB8AC3E}">
        <p14:creationId xmlns:p14="http://schemas.microsoft.com/office/powerpoint/2010/main" val="786466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6BCC830-4EE3-DA4A-8174-94B5288D7D37}" type="slidenum">
              <a:rPr lang="en-US" altLang="x-none"/>
              <a:pPr/>
              <a:t>‹#›</a:t>
            </a:fld>
            <a:endParaRPr lang="en-US" altLang="x-none"/>
          </a:p>
        </p:txBody>
      </p:sp>
    </p:spTree>
    <p:extLst>
      <p:ext uri="{BB962C8B-B14F-4D97-AF65-F5344CB8AC3E}">
        <p14:creationId xmlns:p14="http://schemas.microsoft.com/office/powerpoint/2010/main" val="42694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0905" y="27499674"/>
            <a:ext cx="25726308" cy="849858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2390905" y="18138434"/>
            <a:ext cx="25726308" cy="936124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3BEC20D-784A-C94F-8E27-228E5676EAE6}" type="slidenum">
              <a:rPr lang="en-US" altLang="x-none"/>
              <a:pPr/>
              <a:t>‹#›</a:t>
            </a:fld>
            <a:endParaRPr lang="en-US" altLang="x-none"/>
          </a:p>
        </p:txBody>
      </p:sp>
    </p:spTree>
    <p:extLst>
      <p:ext uri="{BB962C8B-B14F-4D97-AF65-F5344CB8AC3E}">
        <p14:creationId xmlns:p14="http://schemas.microsoft.com/office/powerpoint/2010/main" val="958624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70484" y="12361955"/>
            <a:ext cx="12758059" cy="2567736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5238733" y="12361955"/>
            <a:ext cx="12758060" cy="2567736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E314FE79-3B4B-774B-8D01-15D44A8917C4}" type="slidenum">
              <a:rPr lang="en-US" altLang="x-none"/>
              <a:pPr/>
              <a:t>‹#›</a:t>
            </a:fld>
            <a:endParaRPr lang="en-US" altLang="x-none"/>
          </a:p>
        </p:txBody>
      </p:sp>
    </p:spTree>
    <p:extLst>
      <p:ext uri="{BB962C8B-B14F-4D97-AF65-F5344CB8AC3E}">
        <p14:creationId xmlns:p14="http://schemas.microsoft.com/office/powerpoint/2010/main" val="11868955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2927" y="1712925"/>
            <a:ext cx="27241423" cy="7132373"/>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12927" y="9579999"/>
            <a:ext cx="13373301" cy="39913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12927" y="13571322"/>
            <a:ext cx="13373301" cy="2465580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5374480" y="9579999"/>
            <a:ext cx="13379870" cy="39913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5374480" y="13571322"/>
            <a:ext cx="13379870" cy="2465580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D0D05BB4-8AC9-8B43-9B73-AD9081E34A81}" type="slidenum">
              <a:rPr lang="en-US" altLang="x-none"/>
              <a:pPr/>
              <a:t>‹#›</a:t>
            </a:fld>
            <a:endParaRPr lang="en-US" altLang="x-none"/>
          </a:p>
        </p:txBody>
      </p:sp>
    </p:spTree>
    <p:extLst>
      <p:ext uri="{BB962C8B-B14F-4D97-AF65-F5344CB8AC3E}">
        <p14:creationId xmlns:p14="http://schemas.microsoft.com/office/powerpoint/2010/main" val="177458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226DD39C-54E2-7C48-AEB7-D88E1ECA55F6}" type="slidenum">
              <a:rPr lang="en-US" altLang="x-none"/>
              <a:pPr/>
              <a:t>‹#›</a:t>
            </a:fld>
            <a:endParaRPr lang="en-US" altLang="x-none"/>
          </a:p>
        </p:txBody>
      </p:sp>
    </p:spTree>
    <p:extLst>
      <p:ext uri="{BB962C8B-B14F-4D97-AF65-F5344CB8AC3E}">
        <p14:creationId xmlns:p14="http://schemas.microsoft.com/office/powerpoint/2010/main" val="1830614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37BA9B60-41A3-D64C-B156-8E0307DC657A}" type="slidenum">
              <a:rPr lang="en-US" altLang="x-none"/>
              <a:pPr/>
              <a:t>‹#›</a:t>
            </a:fld>
            <a:endParaRPr lang="en-US" altLang="x-none"/>
          </a:p>
        </p:txBody>
      </p:sp>
    </p:spTree>
    <p:extLst>
      <p:ext uri="{BB962C8B-B14F-4D97-AF65-F5344CB8AC3E}">
        <p14:creationId xmlns:p14="http://schemas.microsoft.com/office/powerpoint/2010/main" val="146581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2927" y="1704670"/>
            <a:ext cx="9957723" cy="725000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1834103" y="1704670"/>
            <a:ext cx="16920247" cy="3652245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12927" y="8954678"/>
            <a:ext cx="9957723" cy="2927244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3DD21AE0-8CF7-B84F-BF77-FA267E0E82DF}" type="slidenum">
              <a:rPr lang="en-US" altLang="x-none"/>
              <a:pPr/>
              <a:t>‹#›</a:t>
            </a:fld>
            <a:endParaRPr lang="en-US" altLang="x-none"/>
          </a:p>
        </p:txBody>
      </p:sp>
    </p:spTree>
    <p:extLst>
      <p:ext uri="{BB962C8B-B14F-4D97-AF65-F5344CB8AC3E}">
        <p14:creationId xmlns:p14="http://schemas.microsoft.com/office/powerpoint/2010/main" val="436586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3473" y="29955555"/>
            <a:ext cx="18159489" cy="353729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5933473" y="3824158"/>
            <a:ext cx="18159489" cy="256753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5933473" y="33492849"/>
            <a:ext cx="18159489" cy="502114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B8191BA2-25BE-2B43-A88B-211A84DB8346}" type="slidenum">
              <a:rPr lang="en-US" altLang="x-none"/>
              <a:pPr/>
              <a:t>‹#›</a:t>
            </a:fld>
            <a:endParaRPr lang="en-US" altLang="x-none"/>
          </a:p>
        </p:txBody>
      </p:sp>
    </p:spTree>
    <p:extLst>
      <p:ext uri="{BB962C8B-B14F-4D97-AF65-F5344CB8AC3E}">
        <p14:creationId xmlns:p14="http://schemas.microsoft.com/office/powerpoint/2010/main" val="19017723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70485" y="3803520"/>
            <a:ext cx="25726308" cy="7132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313502" tIns="156751" rIns="313502" bIns="15675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2270485" y="12361955"/>
            <a:ext cx="25726308" cy="25677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313502" tIns="156751" rIns="313502" bIns="15675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2270484" y="38990720"/>
            <a:ext cx="6305682" cy="2852124"/>
          </a:xfrm>
          <a:prstGeom prst="rect">
            <a:avLst/>
          </a:prstGeom>
          <a:noFill/>
          <a:ln w="9525">
            <a:noFill/>
            <a:miter lim="800000"/>
            <a:headEnd/>
            <a:tailEnd/>
          </a:ln>
          <a:effectLst/>
        </p:spPr>
        <p:txBody>
          <a:bodyPr vert="horz" wrap="square" lIns="313502" tIns="156751" rIns="313502" bIns="156751" numCol="1" anchor="t" anchorCtr="0" compatLnSpc="1">
            <a:prstTxWarp prst="textNoShape">
              <a:avLst/>
            </a:prstTxWarp>
          </a:bodyPr>
          <a:lstStyle>
            <a:lvl1pPr>
              <a:defRPr sz="4800">
                <a:latin typeface="Times New Roman" pitchFamily="18" charset="0"/>
              </a:defRPr>
            </a:lvl1pPr>
          </a:lstStyle>
          <a:p>
            <a:pPr>
              <a:defRPr/>
            </a:pPr>
            <a:endParaRPr lang="en-US"/>
          </a:p>
        </p:txBody>
      </p:sp>
      <p:sp>
        <p:nvSpPr>
          <p:cNvPr id="1029" name="Rectangle 5"/>
          <p:cNvSpPr>
            <a:spLocks noGrp="1" noChangeArrowheads="1"/>
          </p:cNvSpPr>
          <p:nvPr>
            <p:ph type="ftr" sz="quarter" idx="3"/>
          </p:nvPr>
        </p:nvSpPr>
        <p:spPr bwMode="auto">
          <a:xfrm>
            <a:off x="10340882" y="38990720"/>
            <a:ext cx="9585513" cy="2852124"/>
          </a:xfrm>
          <a:prstGeom prst="rect">
            <a:avLst/>
          </a:prstGeom>
          <a:noFill/>
          <a:ln w="9525">
            <a:noFill/>
            <a:miter lim="800000"/>
            <a:headEnd/>
            <a:tailEnd/>
          </a:ln>
          <a:effectLst/>
        </p:spPr>
        <p:txBody>
          <a:bodyPr vert="horz" wrap="square" lIns="313502" tIns="156751" rIns="313502" bIns="156751" numCol="1" anchor="t" anchorCtr="0" compatLnSpc="1">
            <a:prstTxWarp prst="textNoShape">
              <a:avLst/>
            </a:prstTxWarp>
          </a:bodyPr>
          <a:lstStyle>
            <a:lvl1pPr algn="ctr">
              <a:defRPr sz="4800">
                <a:latin typeface="Times New Roman" pitchFamily="18" charset="0"/>
              </a:defRPr>
            </a:lvl1pPr>
          </a:lstStyle>
          <a:p>
            <a:pPr>
              <a:defRPr/>
            </a:pPr>
            <a:endParaRPr lang="en-US"/>
          </a:p>
        </p:txBody>
      </p:sp>
      <p:sp>
        <p:nvSpPr>
          <p:cNvPr id="1030" name="Rectangle 6"/>
          <p:cNvSpPr>
            <a:spLocks noGrp="1" noChangeArrowheads="1"/>
          </p:cNvSpPr>
          <p:nvPr>
            <p:ph type="sldNum" sz="quarter" idx="4"/>
          </p:nvPr>
        </p:nvSpPr>
        <p:spPr bwMode="auto">
          <a:xfrm>
            <a:off x="21691110" y="38990720"/>
            <a:ext cx="6305682" cy="2852124"/>
          </a:xfrm>
          <a:prstGeom prst="rect">
            <a:avLst/>
          </a:prstGeom>
          <a:noFill/>
          <a:ln w="9525">
            <a:noFill/>
            <a:miter lim="800000"/>
            <a:headEnd/>
            <a:tailEnd/>
          </a:ln>
          <a:effectLst/>
        </p:spPr>
        <p:txBody>
          <a:bodyPr vert="horz" wrap="square" lIns="313502" tIns="156751" rIns="313502" bIns="156751" numCol="1" anchor="t" anchorCtr="0" compatLnSpc="1">
            <a:prstTxWarp prst="textNoShape">
              <a:avLst/>
            </a:prstTxWarp>
          </a:bodyPr>
          <a:lstStyle>
            <a:lvl1pPr algn="r">
              <a:defRPr sz="4800"/>
            </a:lvl1pPr>
          </a:lstStyle>
          <a:p>
            <a:fld id="{8780A3DD-AAD1-D84B-BAF4-2C987D84EDE6}" type="slidenum">
              <a:rPr lang="en-US" altLang="x-none"/>
              <a:pPr/>
              <a:t>‹#›</a:t>
            </a:fld>
            <a:endParaRPr lang="en-US" altLang="x-non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135313" rtl="0" eaLnBrk="0" fontAlgn="base" hangingPunct="0">
        <a:spcBef>
          <a:spcPct val="0"/>
        </a:spcBef>
        <a:spcAft>
          <a:spcPct val="0"/>
        </a:spcAft>
        <a:defRPr sz="15100">
          <a:solidFill>
            <a:schemeClr val="tx2"/>
          </a:solidFill>
          <a:latin typeface="+mj-lt"/>
          <a:ea typeface="+mj-ea"/>
          <a:cs typeface="+mj-cs"/>
        </a:defRPr>
      </a:lvl1pPr>
      <a:lvl2pPr algn="ctr" defTabSz="3135313" rtl="0" eaLnBrk="0" fontAlgn="base" hangingPunct="0">
        <a:spcBef>
          <a:spcPct val="0"/>
        </a:spcBef>
        <a:spcAft>
          <a:spcPct val="0"/>
        </a:spcAft>
        <a:defRPr sz="15100">
          <a:solidFill>
            <a:schemeClr val="tx2"/>
          </a:solidFill>
          <a:latin typeface="Times New Roman" pitchFamily="18" charset="0"/>
        </a:defRPr>
      </a:lvl2pPr>
      <a:lvl3pPr algn="ctr" defTabSz="3135313" rtl="0" eaLnBrk="0" fontAlgn="base" hangingPunct="0">
        <a:spcBef>
          <a:spcPct val="0"/>
        </a:spcBef>
        <a:spcAft>
          <a:spcPct val="0"/>
        </a:spcAft>
        <a:defRPr sz="15100">
          <a:solidFill>
            <a:schemeClr val="tx2"/>
          </a:solidFill>
          <a:latin typeface="Times New Roman" pitchFamily="18" charset="0"/>
        </a:defRPr>
      </a:lvl3pPr>
      <a:lvl4pPr algn="ctr" defTabSz="3135313" rtl="0" eaLnBrk="0" fontAlgn="base" hangingPunct="0">
        <a:spcBef>
          <a:spcPct val="0"/>
        </a:spcBef>
        <a:spcAft>
          <a:spcPct val="0"/>
        </a:spcAft>
        <a:defRPr sz="15100">
          <a:solidFill>
            <a:schemeClr val="tx2"/>
          </a:solidFill>
          <a:latin typeface="Times New Roman" pitchFamily="18" charset="0"/>
        </a:defRPr>
      </a:lvl4pPr>
      <a:lvl5pPr algn="ctr" defTabSz="3135313" rtl="0" eaLnBrk="0" fontAlgn="base" hangingPunct="0">
        <a:spcBef>
          <a:spcPct val="0"/>
        </a:spcBef>
        <a:spcAft>
          <a:spcPct val="0"/>
        </a:spcAft>
        <a:defRPr sz="15100">
          <a:solidFill>
            <a:schemeClr val="tx2"/>
          </a:solidFill>
          <a:latin typeface="Times New Roman" pitchFamily="18" charset="0"/>
        </a:defRPr>
      </a:lvl5pPr>
      <a:lvl6pPr marL="457200" algn="ctr" defTabSz="3135313" rtl="0" eaLnBrk="0" fontAlgn="base" hangingPunct="0">
        <a:spcBef>
          <a:spcPct val="0"/>
        </a:spcBef>
        <a:spcAft>
          <a:spcPct val="0"/>
        </a:spcAft>
        <a:defRPr sz="15100">
          <a:solidFill>
            <a:schemeClr val="tx2"/>
          </a:solidFill>
          <a:latin typeface="Times New Roman" pitchFamily="18" charset="0"/>
        </a:defRPr>
      </a:lvl6pPr>
      <a:lvl7pPr marL="914400" algn="ctr" defTabSz="3135313" rtl="0" eaLnBrk="0" fontAlgn="base" hangingPunct="0">
        <a:spcBef>
          <a:spcPct val="0"/>
        </a:spcBef>
        <a:spcAft>
          <a:spcPct val="0"/>
        </a:spcAft>
        <a:defRPr sz="15100">
          <a:solidFill>
            <a:schemeClr val="tx2"/>
          </a:solidFill>
          <a:latin typeface="Times New Roman" pitchFamily="18" charset="0"/>
        </a:defRPr>
      </a:lvl7pPr>
      <a:lvl8pPr marL="1371600" algn="ctr" defTabSz="3135313" rtl="0" eaLnBrk="0" fontAlgn="base" hangingPunct="0">
        <a:spcBef>
          <a:spcPct val="0"/>
        </a:spcBef>
        <a:spcAft>
          <a:spcPct val="0"/>
        </a:spcAft>
        <a:defRPr sz="15100">
          <a:solidFill>
            <a:schemeClr val="tx2"/>
          </a:solidFill>
          <a:latin typeface="Times New Roman" pitchFamily="18" charset="0"/>
        </a:defRPr>
      </a:lvl8pPr>
      <a:lvl9pPr marL="1828800" algn="ctr" defTabSz="3135313" rtl="0" eaLnBrk="0" fontAlgn="base" hangingPunct="0">
        <a:spcBef>
          <a:spcPct val="0"/>
        </a:spcBef>
        <a:spcAft>
          <a:spcPct val="0"/>
        </a:spcAft>
        <a:defRPr sz="15100">
          <a:solidFill>
            <a:schemeClr val="tx2"/>
          </a:solidFill>
          <a:latin typeface="Times New Roman" pitchFamily="18" charset="0"/>
        </a:defRPr>
      </a:lvl9pPr>
    </p:titleStyle>
    <p:bodyStyle>
      <a:lvl1pPr marL="1176338" indent="-1176338" algn="l" defTabSz="3135313" rtl="0" eaLnBrk="0" fontAlgn="base" hangingPunct="0">
        <a:spcBef>
          <a:spcPct val="20000"/>
        </a:spcBef>
        <a:spcAft>
          <a:spcPct val="0"/>
        </a:spcAft>
        <a:buChar char="•"/>
        <a:defRPr sz="11000">
          <a:solidFill>
            <a:schemeClr val="tx1"/>
          </a:solidFill>
          <a:latin typeface="+mn-lt"/>
          <a:ea typeface="+mn-ea"/>
          <a:cs typeface="+mn-cs"/>
        </a:defRPr>
      </a:lvl1pPr>
      <a:lvl2pPr marL="2547938" indent="-981075" algn="l" defTabSz="3135313" rtl="0" eaLnBrk="0" fontAlgn="base" hangingPunct="0">
        <a:spcBef>
          <a:spcPct val="20000"/>
        </a:spcBef>
        <a:spcAft>
          <a:spcPct val="0"/>
        </a:spcAft>
        <a:buChar char="–"/>
        <a:defRPr sz="9600">
          <a:solidFill>
            <a:schemeClr val="tx1"/>
          </a:solidFill>
          <a:latin typeface="+mn-lt"/>
        </a:defRPr>
      </a:lvl2pPr>
      <a:lvl3pPr marL="3919538" indent="-784225" algn="l" defTabSz="3135313" rtl="0" eaLnBrk="0" fontAlgn="base" hangingPunct="0">
        <a:spcBef>
          <a:spcPct val="20000"/>
        </a:spcBef>
        <a:spcAft>
          <a:spcPct val="0"/>
        </a:spcAft>
        <a:buChar char="•"/>
        <a:defRPr sz="8200">
          <a:solidFill>
            <a:schemeClr val="tx1"/>
          </a:solidFill>
          <a:latin typeface="+mn-lt"/>
        </a:defRPr>
      </a:lvl3pPr>
      <a:lvl4pPr marL="5486400" indent="-784225" algn="l" defTabSz="3135313" rtl="0" eaLnBrk="0" fontAlgn="base" hangingPunct="0">
        <a:spcBef>
          <a:spcPct val="20000"/>
        </a:spcBef>
        <a:spcAft>
          <a:spcPct val="0"/>
        </a:spcAft>
        <a:buChar char="–"/>
        <a:defRPr sz="6900">
          <a:solidFill>
            <a:schemeClr val="tx1"/>
          </a:solidFill>
          <a:latin typeface="+mn-lt"/>
        </a:defRPr>
      </a:lvl4pPr>
      <a:lvl5pPr marL="7053263" indent="-782638" algn="l" defTabSz="3135313" rtl="0" eaLnBrk="0" fontAlgn="base" hangingPunct="0">
        <a:spcBef>
          <a:spcPct val="20000"/>
        </a:spcBef>
        <a:spcAft>
          <a:spcPct val="0"/>
        </a:spcAft>
        <a:buChar char="»"/>
        <a:defRPr sz="6900">
          <a:solidFill>
            <a:schemeClr val="tx1"/>
          </a:solidFill>
          <a:latin typeface="+mn-lt"/>
        </a:defRPr>
      </a:lvl5pPr>
      <a:lvl6pPr marL="7510463" indent="-782638" algn="l" defTabSz="3135313" rtl="0" eaLnBrk="0" fontAlgn="base" hangingPunct="0">
        <a:spcBef>
          <a:spcPct val="20000"/>
        </a:spcBef>
        <a:spcAft>
          <a:spcPct val="0"/>
        </a:spcAft>
        <a:buChar char="»"/>
        <a:defRPr sz="6900">
          <a:solidFill>
            <a:schemeClr val="tx1"/>
          </a:solidFill>
          <a:latin typeface="+mn-lt"/>
        </a:defRPr>
      </a:lvl6pPr>
      <a:lvl7pPr marL="7967663" indent="-782638" algn="l" defTabSz="3135313" rtl="0" eaLnBrk="0" fontAlgn="base" hangingPunct="0">
        <a:spcBef>
          <a:spcPct val="20000"/>
        </a:spcBef>
        <a:spcAft>
          <a:spcPct val="0"/>
        </a:spcAft>
        <a:buChar char="»"/>
        <a:defRPr sz="6900">
          <a:solidFill>
            <a:schemeClr val="tx1"/>
          </a:solidFill>
          <a:latin typeface="+mn-lt"/>
        </a:defRPr>
      </a:lvl7pPr>
      <a:lvl8pPr marL="8424863" indent="-782638" algn="l" defTabSz="3135313" rtl="0" eaLnBrk="0" fontAlgn="base" hangingPunct="0">
        <a:spcBef>
          <a:spcPct val="20000"/>
        </a:spcBef>
        <a:spcAft>
          <a:spcPct val="0"/>
        </a:spcAft>
        <a:buChar char="»"/>
        <a:defRPr sz="6900">
          <a:solidFill>
            <a:schemeClr val="tx1"/>
          </a:solidFill>
          <a:latin typeface="+mn-lt"/>
        </a:defRPr>
      </a:lvl8pPr>
      <a:lvl9pPr marL="8882063" indent="-782638" algn="l" defTabSz="3135313" rtl="0" eaLnBrk="0" fontAlgn="base" hangingPunct="0">
        <a:spcBef>
          <a:spcPct val="20000"/>
        </a:spcBef>
        <a:spcAft>
          <a:spcPct val="0"/>
        </a:spcAft>
        <a:buChar char="»"/>
        <a:defRPr sz="69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jpeg"/><Relationship Id="rId7" Type="http://schemas.openxmlformats.org/officeDocument/2006/relationships/image" Target="../media/image6.jp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image" Target="../media/image5.png"/><Relationship Id="rId11" Type="http://schemas.openxmlformats.org/officeDocument/2006/relationships/image" Target="../media/image10.jp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jpe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C3421B50-ED62-6E44-F17C-03B2FC45D878}"/>
              </a:ext>
            </a:extLst>
          </p:cNvPr>
          <p:cNvSpPr/>
          <p:nvPr/>
        </p:nvSpPr>
        <p:spPr>
          <a:xfrm>
            <a:off x="0" y="-1"/>
            <a:ext cx="30267276" cy="4937920"/>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656" dirty="0"/>
          </a:p>
        </p:txBody>
      </p:sp>
      <p:pic>
        <p:nvPicPr>
          <p:cNvPr id="4" name="Picture 1">
            <a:extLst>
              <a:ext uri="{FF2B5EF4-FFF2-40B4-BE49-F238E27FC236}">
                <a16:creationId xmlns:a16="http://schemas.microsoft.com/office/drawing/2014/main" id="{77AD8C4B-39E6-E379-342E-B6C0AF14BA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11488"/>
            <a:ext cx="5795323" cy="4095942"/>
          </a:xfrm>
          <a:prstGeom prst="rect">
            <a:avLst/>
          </a:prstGeom>
        </p:spPr>
      </p:pic>
      <p:sp>
        <p:nvSpPr>
          <p:cNvPr id="6" name="TextBox 32">
            <a:extLst>
              <a:ext uri="{FF2B5EF4-FFF2-40B4-BE49-F238E27FC236}">
                <a16:creationId xmlns:a16="http://schemas.microsoft.com/office/drawing/2014/main" id="{7E4BB555-AB1D-939C-F818-8C44A341F86C}"/>
              </a:ext>
            </a:extLst>
          </p:cNvPr>
          <p:cNvSpPr txBox="1"/>
          <p:nvPr/>
        </p:nvSpPr>
        <p:spPr>
          <a:xfrm>
            <a:off x="3538956" y="4048038"/>
            <a:ext cx="21945600" cy="863698"/>
          </a:xfrm>
          <a:prstGeom prst="rect">
            <a:avLst/>
          </a:prstGeom>
          <a:noFill/>
        </p:spPr>
        <p:txBody>
          <a:bodyPr wrap="square" rtlCol="0">
            <a:spAutoFit/>
          </a:bodyPr>
          <a:lstStyle/>
          <a:p>
            <a:pPr algn="ctr"/>
            <a:r>
              <a:rPr lang="en-US" sz="1800" baseline="30000" dirty="0">
                <a:solidFill>
                  <a:srgbClr val="FFFFFF"/>
                </a:solidFill>
                <a:latin typeface="Arial" charset="0"/>
                <a:ea typeface="Arial" charset="0"/>
                <a:cs typeface="Arial" charset="0"/>
              </a:rPr>
              <a:t>1</a:t>
            </a:r>
            <a:r>
              <a:rPr lang="en-US" sz="1671" dirty="0">
                <a:solidFill>
                  <a:srgbClr val="FFFFFF"/>
                </a:solidFill>
                <a:latin typeface="Arial" charset="0"/>
                <a:ea typeface="Arial" charset="0"/>
                <a:cs typeface="Arial" charset="0"/>
              </a:rPr>
              <a:t> Biomedical Engineering, Johns Hopkins University, Baltimore, MD, USA</a:t>
            </a:r>
          </a:p>
          <a:p>
            <a:pPr algn="ctr"/>
            <a:r>
              <a:rPr lang="en-US" sz="1800" baseline="30000" dirty="0">
                <a:solidFill>
                  <a:srgbClr val="FFFFFF"/>
                </a:solidFill>
                <a:latin typeface="Arial" charset="0"/>
                <a:ea typeface="Arial" charset="0"/>
                <a:cs typeface="Arial" charset="0"/>
              </a:rPr>
              <a:t>2</a:t>
            </a:r>
            <a:r>
              <a:rPr lang="en-US" sz="1671" dirty="0">
                <a:solidFill>
                  <a:srgbClr val="FFFFFF"/>
                </a:solidFill>
                <a:latin typeface="Arial" charset="0"/>
                <a:ea typeface="Arial" charset="0"/>
                <a:cs typeface="Arial" charset="0"/>
              </a:rPr>
              <a:t> Laboratory for Computational Sensing and Robotics, Johns Hopkins University, Baltimore, MD, USA</a:t>
            </a:r>
          </a:p>
          <a:p>
            <a:pPr algn="ctr"/>
            <a:endParaRPr lang="en-US" sz="1671" dirty="0">
              <a:solidFill>
                <a:srgbClr val="FFFFFF"/>
              </a:solidFill>
              <a:latin typeface="Arial" charset="0"/>
              <a:ea typeface="Arial" charset="0"/>
              <a:cs typeface="Arial" charset="0"/>
            </a:endParaRPr>
          </a:p>
        </p:txBody>
      </p:sp>
      <p:sp>
        <p:nvSpPr>
          <p:cNvPr id="8" name="Title 1">
            <a:extLst>
              <a:ext uri="{FF2B5EF4-FFF2-40B4-BE49-F238E27FC236}">
                <a16:creationId xmlns:a16="http://schemas.microsoft.com/office/drawing/2014/main" id="{4B1CA093-CE75-0854-2F11-4AB86F604D06}"/>
              </a:ext>
            </a:extLst>
          </p:cNvPr>
          <p:cNvSpPr txBox="1">
            <a:spLocks/>
          </p:cNvSpPr>
          <p:nvPr/>
        </p:nvSpPr>
        <p:spPr>
          <a:xfrm>
            <a:off x="6112007" y="1066700"/>
            <a:ext cx="17881598" cy="2492990"/>
          </a:xfrm>
          <a:prstGeom prst="rect">
            <a:avLst/>
          </a:prstGeom>
        </p:spPr>
        <p:txBody>
          <a:bodyPr wrap="square">
            <a:spAutoFit/>
          </a:bodyPr>
          <a:lstStyle>
            <a:lvl1pPr algn="ctr" defTabSz="2403546" rtl="0" eaLnBrk="1" latinLnBrk="0" hangingPunct="1">
              <a:spcBef>
                <a:spcPct val="0"/>
              </a:spcBef>
              <a:buNone/>
              <a:defRPr sz="23100" kern="1200">
                <a:solidFill>
                  <a:schemeClr val="tx1"/>
                </a:solidFill>
                <a:latin typeface="+mj-lt"/>
                <a:ea typeface="+mj-ea"/>
                <a:cs typeface="+mj-cs"/>
              </a:defRPr>
            </a:lvl1pPr>
          </a:lstStyle>
          <a:p>
            <a:r>
              <a:rPr lang="en-US" sz="5400" b="1" dirty="0">
                <a:solidFill>
                  <a:schemeClr val="bg1"/>
                </a:solidFill>
                <a:latin typeface="Arial" charset="0"/>
                <a:ea typeface="Arial" charset="0"/>
                <a:cs typeface="Arial" charset="0"/>
              </a:rPr>
              <a:t>3D Hapkit: A Low-Cost, Open-Source, 3-DOF Haptic Device Based on the Delta Parallel Mechanism </a:t>
            </a:r>
          </a:p>
          <a:p>
            <a:endParaRPr lang="en-US" sz="4800" b="1" dirty="0">
              <a:solidFill>
                <a:schemeClr val="bg1"/>
              </a:solidFill>
              <a:latin typeface="Arial" charset="0"/>
              <a:ea typeface="Arial" charset="0"/>
              <a:cs typeface="Arial" charset="0"/>
            </a:endParaRPr>
          </a:p>
        </p:txBody>
      </p:sp>
      <p:sp>
        <p:nvSpPr>
          <p:cNvPr id="9" name="Text Placeholder 4">
            <a:extLst>
              <a:ext uri="{FF2B5EF4-FFF2-40B4-BE49-F238E27FC236}">
                <a16:creationId xmlns:a16="http://schemas.microsoft.com/office/drawing/2014/main" id="{E96E5188-01E9-CE57-F22A-3E7BA77119C9}"/>
              </a:ext>
            </a:extLst>
          </p:cNvPr>
          <p:cNvSpPr txBox="1">
            <a:spLocks/>
          </p:cNvSpPr>
          <p:nvPr/>
        </p:nvSpPr>
        <p:spPr>
          <a:xfrm>
            <a:off x="5376436" y="3160740"/>
            <a:ext cx="18754531" cy="577362"/>
          </a:xfrm>
          <a:prstGeom prst="rect">
            <a:avLst/>
          </a:prstGeom>
        </p:spPr>
        <p:txBody>
          <a:bodyPr vert="horz" wrap="square" lIns="206018" tIns="103009" rIns="206018" bIns="103009" rtlCol="0" anchor="ctr">
            <a:spAutoFit/>
          </a:bodyPr>
          <a:lstStyle>
            <a:defPPr>
              <a:defRPr lang="en-US"/>
            </a:defPPr>
            <a:lvl1pPr marL="0" algn="r" defTabSz="2403546" rtl="0" eaLnBrk="1" latinLnBrk="0" hangingPunct="1">
              <a:defRPr sz="6300" kern="1200">
                <a:solidFill>
                  <a:schemeClr val="tx1">
                    <a:tint val="75000"/>
                  </a:schemeClr>
                </a:solidFill>
                <a:latin typeface="+mn-lt"/>
                <a:ea typeface="+mn-ea"/>
                <a:cs typeface="+mn-cs"/>
              </a:defRPr>
            </a:lvl1pPr>
            <a:lvl2pPr marL="2403546" algn="l" defTabSz="2403546" rtl="0" eaLnBrk="1" latinLnBrk="0" hangingPunct="1">
              <a:defRPr sz="9500" kern="1200">
                <a:solidFill>
                  <a:schemeClr val="tx1"/>
                </a:solidFill>
                <a:latin typeface="+mn-lt"/>
                <a:ea typeface="+mn-ea"/>
                <a:cs typeface="+mn-cs"/>
              </a:defRPr>
            </a:lvl2pPr>
            <a:lvl3pPr marL="4807092" algn="l" defTabSz="2403546" rtl="0" eaLnBrk="1" latinLnBrk="0" hangingPunct="1">
              <a:defRPr sz="9500" kern="1200">
                <a:solidFill>
                  <a:schemeClr val="tx1"/>
                </a:solidFill>
                <a:latin typeface="+mn-lt"/>
                <a:ea typeface="+mn-ea"/>
                <a:cs typeface="+mn-cs"/>
              </a:defRPr>
            </a:lvl3pPr>
            <a:lvl4pPr marL="7210638" algn="l" defTabSz="2403546" rtl="0" eaLnBrk="1" latinLnBrk="0" hangingPunct="1">
              <a:defRPr sz="9500" kern="1200">
                <a:solidFill>
                  <a:schemeClr val="tx1"/>
                </a:solidFill>
                <a:latin typeface="+mn-lt"/>
                <a:ea typeface="+mn-ea"/>
                <a:cs typeface="+mn-cs"/>
              </a:defRPr>
            </a:lvl4pPr>
            <a:lvl5pPr marL="9614184" algn="l" defTabSz="2403546" rtl="0" eaLnBrk="1" latinLnBrk="0" hangingPunct="1">
              <a:defRPr sz="9500" kern="1200">
                <a:solidFill>
                  <a:schemeClr val="tx1"/>
                </a:solidFill>
                <a:latin typeface="+mn-lt"/>
                <a:ea typeface="+mn-ea"/>
                <a:cs typeface="+mn-cs"/>
              </a:defRPr>
            </a:lvl5pPr>
            <a:lvl6pPr marL="12017731" algn="l" defTabSz="2403546" rtl="0" eaLnBrk="1" latinLnBrk="0" hangingPunct="1">
              <a:defRPr sz="9500" kern="1200">
                <a:solidFill>
                  <a:schemeClr val="tx1"/>
                </a:solidFill>
                <a:latin typeface="+mn-lt"/>
                <a:ea typeface="+mn-ea"/>
                <a:cs typeface="+mn-cs"/>
              </a:defRPr>
            </a:lvl6pPr>
            <a:lvl7pPr marL="14421277" algn="l" defTabSz="2403546" rtl="0" eaLnBrk="1" latinLnBrk="0" hangingPunct="1">
              <a:defRPr sz="9500" kern="1200">
                <a:solidFill>
                  <a:schemeClr val="tx1"/>
                </a:solidFill>
                <a:latin typeface="+mn-lt"/>
                <a:ea typeface="+mn-ea"/>
                <a:cs typeface="+mn-cs"/>
              </a:defRPr>
            </a:lvl7pPr>
            <a:lvl8pPr marL="16824823" algn="l" defTabSz="2403546" rtl="0" eaLnBrk="1" latinLnBrk="0" hangingPunct="1">
              <a:defRPr sz="9500" kern="1200">
                <a:solidFill>
                  <a:schemeClr val="tx1"/>
                </a:solidFill>
                <a:latin typeface="+mn-lt"/>
                <a:ea typeface="+mn-ea"/>
                <a:cs typeface="+mn-cs"/>
              </a:defRPr>
            </a:lvl8pPr>
            <a:lvl9pPr marL="19228369" algn="l" defTabSz="2403546" rtl="0" eaLnBrk="1" latinLnBrk="0" hangingPunct="1">
              <a:defRPr sz="9500" kern="1200">
                <a:solidFill>
                  <a:schemeClr val="tx1"/>
                </a:solidFill>
                <a:latin typeface="+mn-lt"/>
                <a:ea typeface="+mn-ea"/>
                <a:cs typeface="+mn-cs"/>
              </a:defRPr>
            </a:lvl9pPr>
          </a:lstStyle>
          <a:p>
            <a:pPr algn="ctr"/>
            <a:r>
              <a:rPr lang="en-US" sz="2400" dirty="0">
                <a:solidFill>
                  <a:srgbClr val="FFFFFF"/>
                </a:solidFill>
                <a:latin typeface="Arial" charset="0"/>
                <a:ea typeface="Arial" charset="0"/>
                <a:cs typeface="Arial" charset="0"/>
              </a:rPr>
              <a:t>Han Zhang</a:t>
            </a:r>
            <a:r>
              <a:rPr lang="en-US" sz="2400" baseline="30000" dirty="0">
                <a:solidFill>
                  <a:srgbClr val="FFFFFF"/>
                </a:solidFill>
                <a:latin typeface="Arial" charset="0"/>
                <a:ea typeface="Arial" charset="0"/>
                <a:cs typeface="Arial" charset="0"/>
              </a:rPr>
              <a:t>1</a:t>
            </a:r>
            <a:r>
              <a:rPr lang="en-US" sz="2400" dirty="0">
                <a:solidFill>
                  <a:srgbClr val="FFFFFF"/>
                </a:solidFill>
                <a:latin typeface="Arial" charset="0"/>
                <a:ea typeface="Arial" charset="0"/>
                <a:cs typeface="Arial" charset="0"/>
              </a:rPr>
              <a:t>, Jan U. Bartels</a:t>
            </a:r>
            <a:r>
              <a:rPr lang="en-US" sz="2400" baseline="30000" dirty="0">
                <a:solidFill>
                  <a:srgbClr val="FFFFFF"/>
                </a:solidFill>
                <a:latin typeface="Arial" charset="0"/>
                <a:ea typeface="Arial" charset="0"/>
                <a:cs typeface="Arial" charset="0"/>
              </a:rPr>
              <a:t>2</a:t>
            </a:r>
            <a:r>
              <a:rPr lang="en-US" sz="2400" dirty="0">
                <a:solidFill>
                  <a:srgbClr val="FFFFFF"/>
                </a:solidFill>
                <a:latin typeface="Arial" charset="0"/>
                <a:ea typeface="Arial" charset="0"/>
                <a:cs typeface="Arial" charset="0"/>
              </a:rPr>
              <a:t>, and Jeremy D. Brown</a:t>
            </a:r>
            <a:r>
              <a:rPr lang="en-US" sz="2400" baseline="30000" dirty="0">
                <a:solidFill>
                  <a:srgbClr val="FFFFFF"/>
                </a:solidFill>
                <a:latin typeface="Arial" charset="0"/>
                <a:ea typeface="Arial" charset="0"/>
                <a:cs typeface="Arial" charset="0"/>
              </a:rPr>
              <a:t>2</a:t>
            </a:r>
            <a:endParaRPr lang="en-US" sz="2400" dirty="0">
              <a:solidFill>
                <a:srgbClr val="FFFFFF"/>
              </a:solidFill>
              <a:latin typeface="Arial" charset="0"/>
              <a:ea typeface="Arial" charset="0"/>
              <a:cs typeface="Arial" charset="0"/>
            </a:endParaRPr>
          </a:p>
        </p:txBody>
      </p:sp>
      <p:pic>
        <p:nvPicPr>
          <p:cNvPr id="1026" name="Picture 2" descr="Laboratory for Computational Sensing + Robotics |">
            <a:extLst>
              <a:ext uri="{FF2B5EF4-FFF2-40B4-BE49-F238E27FC236}">
                <a16:creationId xmlns:a16="http://schemas.microsoft.com/office/drawing/2014/main" id="{4033E3C3-D9E8-2E15-7B13-B7AE9947F4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70825" y="1845555"/>
            <a:ext cx="5439353" cy="1766924"/>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18">
            <a:extLst>
              <a:ext uri="{FF2B5EF4-FFF2-40B4-BE49-F238E27FC236}">
                <a16:creationId xmlns:a16="http://schemas.microsoft.com/office/drawing/2014/main" id="{F9C98883-F217-311A-6FCC-EE57BBF5EB21}"/>
              </a:ext>
            </a:extLst>
          </p:cNvPr>
          <p:cNvSpPr/>
          <p:nvPr/>
        </p:nvSpPr>
        <p:spPr>
          <a:xfrm>
            <a:off x="122237" y="5094177"/>
            <a:ext cx="30022800" cy="887676"/>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Background &amp; Motivation</a:t>
            </a:r>
            <a:endParaRPr lang="en-US" sz="2315" i="1" dirty="0"/>
          </a:p>
        </p:txBody>
      </p:sp>
      <p:sp>
        <p:nvSpPr>
          <p:cNvPr id="13" name="Rectangle 51">
            <a:extLst>
              <a:ext uri="{FF2B5EF4-FFF2-40B4-BE49-F238E27FC236}">
                <a16:creationId xmlns:a16="http://schemas.microsoft.com/office/drawing/2014/main" id="{0B41C5AB-E027-7966-8206-8553DF80A94C}"/>
              </a:ext>
            </a:extLst>
          </p:cNvPr>
          <p:cNvSpPr/>
          <p:nvPr/>
        </p:nvSpPr>
        <p:spPr>
          <a:xfrm>
            <a:off x="90191" y="12389125"/>
            <a:ext cx="14706600" cy="855192"/>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Hardware and Prototyping </a:t>
            </a:r>
            <a:endParaRPr lang="en-US" sz="2315" dirty="0"/>
          </a:p>
        </p:txBody>
      </p:sp>
      <p:sp>
        <p:nvSpPr>
          <p:cNvPr id="16" name="Rectangle 53">
            <a:extLst>
              <a:ext uri="{FF2B5EF4-FFF2-40B4-BE49-F238E27FC236}">
                <a16:creationId xmlns:a16="http://schemas.microsoft.com/office/drawing/2014/main" id="{50D93736-1A06-29CB-C60E-17C4C2C7FE1E}"/>
              </a:ext>
            </a:extLst>
          </p:cNvPr>
          <p:cNvSpPr/>
          <p:nvPr/>
        </p:nvSpPr>
        <p:spPr>
          <a:xfrm>
            <a:off x="15282659" y="12392419"/>
            <a:ext cx="14706600" cy="851898"/>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Electronics &amp; Software</a:t>
            </a:r>
            <a:endParaRPr lang="en-US" sz="2315" dirty="0"/>
          </a:p>
        </p:txBody>
      </p:sp>
      <p:sp>
        <p:nvSpPr>
          <p:cNvPr id="17" name="Rectangle 51">
            <a:extLst>
              <a:ext uri="{FF2B5EF4-FFF2-40B4-BE49-F238E27FC236}">
                <a16:creationId xmlns:a16="http://schemas.microsoft.com/office/drawing/2014/main" id="{F464C793-0A91-62EB-970A-42AC23A282C1}"/>
              </a:ext>
            </a:extLst>
          </p:cNvPr>
          <p:cNvSpPr/>
          <p:nvPr/>
        </p:nvSpPr>
        <p:spPr>
          <a:xfrm>
            <a:off x="15255582" y="39285974"/>
            <a:ext cx="14706600" cy="855192"/>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Reference</a:t>
            </a:r>
            <a:endParaRPr lang="en-US" sz="2315" dirty="0"/>
          </a:p>
        </p:txBody>
      </p:sp>
      <p:sp>
        <p:nvSpPr>
          <p:cNvPr id="18" name="Rectangle 51">
            <a:extLst>
              <a:ext uri="{FF2B5EF4-FFF2-40B4-BE49-F238E27FC236}">
                <a16:creationId xmlns:a16="http://schemas.microsoft.com/office/drawing/2014/main" id="{679F2EBA-8409-6463-6384-2D50E0A866B2}"/>
              </a:ext>
            </a:extLst>
          </p:cNvPr>
          <p:cNvSpPr/>
          <p:nvPr/>
        </p:nvSpPr>
        <p:spPr>
          <a:xfrm>
            <a:off x="15282659" y="35265519"/>
            <a:ext cx="14706600" cy="855192"/>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Conclusion and Future Work</a:t>
            </a:r>
            <a:endParaRPr lang="en-US" sz="2315" dirty="0"/>
          </a:p>
        </p:txBody>
      </p:sp>
      <p:pic>
        <p:nvPicPr>
          <p:cNvPr id="20" name="图片 19" descr="图示&#10;&#10;描述已自动生成">
            <a:extLst>
              <a:ext uri="{FF2B5EF4-FFF2-40B4-BE49-F238E27FC236}">
                <a16:creationId xmlns:a16="http://schemas.microsoft.com/office/drawing/2014/main" id="{56C511E7-FF04-7C50-1B55-EE94799A45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640200" y="13471410"/>
            <a:ext cx="11991517" cy="5462222"/>
          </a:xfrm>
          <a:prstGeom prst="rect">
            <a:avLst/>
          </a:prstGeom>
        </p:spPr>
      </p:pic>
      <p:pic>
        <p:nvPicPr>
          <p:cNvPr id="24" name="图片 23" descr="图示&#10;&#10;描述已自动生成">
            <a:extLst>
              <a:ext uri="{FF2B5EF4-FFF2-40B4-BE49-F238E27FC236}">
                <a16:creationId xmlns:a16="http://schemas.microsoft.com/office/drawing/2014/main" id="{6BF9CDE0-762A-E47B-C452-422C061FBF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02120" y="16444119"/>
            <a:ext cx="8137738" cy="7018796"/>
          </a:xfrm>
          <a:prstGeom prst="rect">
            <a:avLst/>
          </a:prstGeom>
        </p:spPr>
      </p:pic>
      <p:sp>
        <p:nvSpPr>
          <p:cNvPr id="33" name="TextBox 84">
            <a:extLst>
              <a:ext uri="{FF2B5EF4-FFF2-40B4-BE49-F238E27FC236}">
                <a16:creationId xmlns:a16="http://schemas.microsoft.com/office/drawing/2014/main" id="{434B706B-695E-E237-A892-87FC1764D69D}"/>
              </a:ext>
            </a:extLst>
          </p:cNvPr>
          <p:cNvSpPr txBox="1"/>
          <p:nvPr/>
        </p:nvSpPr>
        <p:spPr>
          <a:xfrm>
            <a:off x="320651" y="6111221"/>
            <a:ext cx="14176182" cy="2677656"/>
          </a:xfrm>
          <a:prstGeom prst="rect">
            <a:avLst/>
          </a:prstGeom>
          <a:noFill/>
        </p:spPr>
        <p:txBody>
          <a:bodyPr wrap="square" rtlCol="0">
            <a:spAutoFit/>
          </a:bodyPr>
          <a:lstStyle/>
          <a:p>
            <a:pPr marL="244995" indent="-244995">
              <a:buFont typeface="Wingdings" pitchFamily="2" charset="2"/>
              <a:buChar char="§"/>
            </a:pPr>
            <a:r>
              <a:rPr lang="en-US" sz="2800" dirty="0">
                <a:ea typeface="Arial" charset="0"/>
                <a:cs typeface="Calibri" panose="020F0502020204030204" pitchFamily="34" charset="0"/>
              </a:rPr>
              <a:t>Haptic interfaces, including virtual reality and teleoperation, are becoming essential to modern human-computer interfaces.</a:t>
            </a:r>
          </a:p>
          <a:p>
            <a:pPr marL="244995" indent="-244995">
              <a:buFont typeface="Wingdings" pitchFamily="2" charset="2"/>
              <a:buChar char="§"/>
            </a:pPr>
            <a:r>
              <a:rPr lang="en-US" sz="2800" dirty="0">
                <a:ea typeface="Arial" charset="0"/>
                <a:cs typeface="Calibri" panose="020F0502020204030204" pitchFamily="34" charset="0"/>
              </a:rPr>
              <a:t>There is an increasing need for affordable multi-DOF haptic devices to expose students to these interfaces due to the growing number of haptics course being offered. </a:t>
            </a:r>
          </a:p>
          <a:p>
            <a:pPr marL="244995" indent="-244995">
              <a:buFont typeface="Wingdings" pitchFamily="2" charset="2"/>
              <a:buChar char="§"/>
            </a:pPr>
            <a:r>
              <a:rPr lang="en-US" sz="2800" dirty="0">
                <a:ea typeface="Arial" charset="0"/>
                <a:cs typeface="Calibri" panose="020F0502020204030204" pitchFamily="34" charset="0"/>
              </a:rPr>
              <a:t>Prior Work: Martinez et al. developed the Hapkit, an open-source programmable 1-DOF haptic feedback device, which is widely used in haptic education[1].</a:t>
            </a:r>
          </a:p>
        </p:txBody>
      </p:sp>
      <p:pic>
        <p:nvPicPr>
          <p:cNvPr id="36" name="图片 35" descr="图片包含 室内, 乐高, 玩具, 桌子&#10;&#10;描述已自动生成">
            <a:extLst>
              <a:ext uri="{FF2B5EF4-FFF2-40B4-BE49-F238E27FC236}">
                <a16:creationId xmlns:a16="http://schemas.microsoft.com/office/drawing/2014/main" id="{80E989D6-2186-9C24-D550-0D76FBD3235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51837" y="8927815"/>
            <a:ext cx="5181600" cy="2678735"/>
          </a:xfrm>
          <a:prstGeom prst="rect">
            <a:avLst/>
          </a:prstGeom>
        </p:spPr>
      </p:pic>
      <p:pic>
        <p:nvPicPr>
          <p:cNvPr id="38" name="图片 37" descr="图片包含 水, 水槽, 病房, 蓝色&#10;&#10;描述已自动生成">
            <a:extLst>
              <a:ext uri="{FF2B5EF4-FFF2-40B4-BE49-F238E27FC236}">
                <a16:creationId xmlns:a16="http://schemas.microsoft.com/office/drawing/2014/main" id="{B932C54B-2060-CF44-F2DD-78B3333872A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993605" y="6188033"/>
            <a:ext cx="5953020" cy="5425603"/>
          </a:xfrm>
          <a:prstGeom prst="rect">
            <a:avLst/>
          </a:prstGeom>
        </p:spPr>
      </p:pic>
      <p:pic>
        <p:nvPicPr>
          <p:cNvPr id="40" name="图片 39">
            <a:extLst>
              <a:ext uri="{FF2B5EF4-FFF2-40B4-BE49-F238E27FC236}">
                <a16:creationId xmlns:a16="http://schemas.microsoft.com/office/drawing/2014/main" id="{BB7A91CF-6686-DC73-702E-26552BF9391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16971" y="32419217"/>
            <a:ext cx="12814213" cy="5922138"/>
          </a:xfrm>
          <a:prstGeom prst="rect">
            <a:avLst/>
          </a:prstGeom>
        </p:spPr>
      </p:pic>
      <p:pic>
        <p:nvPicPr>
          <p:cNvPr id="1028" name="Picture 4">
            <a:extLst>
              <a:ext uri="{FF2B5EF4-FFF2-40B4-BE49-F238E27FC236}">
                <a16:creationId xmlns:a16="http://schemas.microsoft.com/office/drawing/2014/main" id="{1859B669-1EF2-5F17-87DE-4980470A6E0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1459892" y="29426666"/>
            <a:ext cx="8239694" cy="503469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84">
            <a:extLst>
              <a:ext uri="{FF2B5EF4-FFF2-40B4-BE49-F238E27FC236}">
                <a16:creationId xmlns:a16="http://schemas.microsoft.com/office/drawing/2014/main" id="{3BD3ACBF-2810-A66D-B8D7-852C296FC19A}"/>
              </a:ext>
            </a:extLst>
          </p:cNvPr>
          <p:cNvSpPr txBox="1"/>
          <p:nvPr/>
        </p:nvSpPr>
        <p:spPr>
          <a:xfrm>
            <a:off x="8809037" y="23805673"/>
            <a:ext cx="3953265" cy="523220"/>
          </a:xfrm>
          <a:prstGeom prst="rect">
            <a:avLst/>
          </a:prstGeom>
          <a:noFill/>
        </p:spPr>
        <p:txBody>
          <a:bodyPr wrap="square" rtlCol="0">
            <a:spAutoFit/>
          </a:bodyPr>
          <a:lstStyle/>
          <a:p>
            <a:r>
              <a:rPr lang="en-US" sz="2800" dirty="0">
                <a:ea typeface="Arial" charset="0"/>
                <a:cs typeface="Calibri" panose="020F0502020204030204" pitchFamily="34" charset="0"/>
              </a:rPr>
              <a:t> 3D Hapkit in Solidworks</a:t>
            </a:r>
          </a:p>
        </p:txBody>
      </p:sp>
      <p:sp>
        <p:nvSpPr>
          <p:cNvPr id="7" name="TextBox 84">
            <a:extLst>
              <a:ext uri="{FF2B5EF4-FFF2-40B4-BE49-F238E27FC236}">
                <a16:creationId xmlns:a16="http://schemas.microsoft.com/office/drawing/2014/main" id="{2B28920F-7352-EE56-ABD6-272AD489DCB8}"/>
              </a:ext>
            </a:extLst>
          </p:cNvPr>
          <p:cNvSpPr txBox="1"/>
          <p:nvPr/>
        </p:nvSpPr>
        <p:spPr>
          <a:xfrm>
            <a:off x="15052806" y="24232709"/>
            <a:ext cx="6368132" cy="9910405"/>
          </a:xfrm>
          <a:prstGeom prst="rect">
            <a:avLst/>
          </a:prstGeom>
          <a:noFill/>
        </p:spPr>
        <p:txBody>
          <a:bodyPr wrap="square" rtlCol="0">
            <a:spAutoFit/>
          </a:bodyPr>
          <a:lstStyle/>
          <a:p>
            <a:pPr marL="244995" indent="-244995">
              <a:buFont typeface="Wingdings" pitchFamily="2" charset="2"/>
              <a:buChar char="§"/>
            </a:pPr>
            <a:r>
              <a:rPr lang="en-US" sz="2900" dirty="0">
                <a:ea typeface="Arial" charset="0"/>
                <a:cs typeface="Calibri" panose="020F0502020204030204" pitchFamily="34" charset="0"/>
              </a:rPr>
              <a:t>Virtual Render:</a:t>
            </a:r>
          </a:p>
          <a:p>
            <a:pPr marL="853803" lvl="1" indent="-244995">
              <a:buFont typeface="Wingdings" pitchFamily="2" charset="2"/>
              <a:buChar char="§"/>
            </a:pPr>
            <a:r>
              <a:rPr lang="en-US" sz="2900" dirty="0">
                <a:ea typeface="Arial" charset="0"/>
                <a:cs typeface="Calibri" panose="020F0502020204030204" pitchFamily="34" charset="0"/>
              </a:rPr>
              <a:t>Users interact with a virtual environment rendered in real-time using Processing.</a:t>
            </a:r>
          </a:p>
          <a:p>
            <a:pPr marL="853803" lvl="1" indent="-244995">
              <a:buFont typeface="Wingdings" pitchFamily="2" charset="2"/>
              <a:buChar char="§"/>
            </a:pPr>
            <a:r>
              <a:rPr lang="en-US" sz="2900" dirty="0">
                <a:ea typeface="Arial" charset="0"/>
                <a:cs typeface="Calibri" panose="020F0502020204030204" pitchFamily="34" charset="0"/>
              </a:rPr>
              <a:t>The virtual environment consists of 3D objects and interactive element</a:t>
            </a:r>
          </a:p>
          <a:p>
            <a:pPr marL="853803" lvl="1" indent="-244995">
              <a:buFont typeface="Wingdings" pitchFamily="2" charset="2"/>
              <a:buChar char="§"/>
            </a:pPr>
            <a:r>
              <a:rPr lang="en-US" sz="2900" dirty="0">
                <a:ea typeface="Arial" charset="0"/>
                <a:cs typeface="Calibri" panose="020F0502020204030204" pitchFamily="34" charset="0"/>
              </a:rPr>
              <a:t>Visual feedback is provided through a dynamic and responsive display. </a:t>
            </a:r>
          </a:p>
          <a:p>
            <a:pPr marL="244995" indent="-244995">
              <a:buFont typeface="Wingdings" pitchFamily="2" charset="2"/>
              <a:buChar char="§"/>
            </a:pPr>
            <a:r>
              <a:rPr lang="en-US" sz="2900" dirty="0">
                <a:ea typeface="Arial" charset="0"/>
                <a:cs typeface="Calibri" panose="020F0502020204030204" pitchFamily="34" charset="0"/>
              </a:rPr>
              <a:t>Demo:</a:t>
            </a:r>
          </a:p>
          <a:p>
            <a:pPr marL="853803" lvl="1" indent="-244995">
              <a:buFont typeface="Wingdings" pitchFamily="2" charset="2"/>
              <a:buChar char="§"/>
            </a:pPr>
            <a:r>
              <a:rPr lang="en-US" sz="2900" dirty="0">
                <a:ea typeface="Arial" charset="0"/>
                <a:cs typeface="Calibri" panose="020F0502020204030204" pitchFamily="34" charset="0"/>
              </a:rPr>
              <a:t>User can grab the end effector of the 3D Hapkit.</a:t>
            </a:r>
          </a:p>
          <a:p>
            <a:pPr marL="853803" lvl="1" indent="-244995">
              <a:buFont typeface="Wingdings" pitchFamily="2" charset="2"/>
              <a:buChar char="§"/>
            </a:pPr>
            <a:r>
              <a:rPr lang="en-US" sz="2900" dirty="0">
                <a:ea typeface="Arial" charset="0"/>
                <a:cs typeface="Calibri" panose="020F0502020204030204" pitchFamily="34" charset="0"/>
              </a:rPr>
              <a:t>Green cursor tracks the movement in the virtual environment.</a:t>
            </a:r>
          </a:p>
          <a:p>
            <a:pPr marL="853803" lvl="1" indent="-244995">
              <a:buFont typeface="Wingdings" pitchFamily="2" charset="2"/>
              <a:buChar char="§"/>
            </a:pPr>
            <a:r>
              <a:rPr lang="en-US" sz="2900" dirty="0">
                <a:ea typeface="Arial" charset="0"/>
                <a:cs typeface="Calibri" panose="020F0502020204030204" pitchFamily="34" charset="0"/>
              </a:rPr>
              <a:t>3D Hapkit renders the realistic kinesthetic interaction when cursor encounters virtual objects or pass holes(shown in grey). </a:t>
            </a:r>
          </a:p>
          <a:p>
            <a:pPr marL="853803" lvl="1" indent="-244995">
              <a:buFont typeface="Wingdings" pitchFamily="2" charset="2"/>
              <a:buChar char="§"/>
            </a:pPr>
            <a:r>
              <a:rPr lang="en-US" sz="2900" dirty="0">
                <a:ea typeface="Arial" charset="0"/>
                <a:cs typeface="Calibri" panose="020F0502020204030204" pitchFamily="34" charset="0"/>
              </a:rPr>
              <a:t>3D Hapkit accurately reflects the forces and resistance encountered in the virtual environment, enhancing the sense of presence.</a:t>
            </a:r>
          </a:p>
        </p:txBody>
      </p:sp>
      <p:sp>
        <p:nvSpPr>
          <p:cNvPr id="11" name="TextBox 84">
            <a:extLst>
              <a:ext uri="{FF2B5EF4-FFF2-40B4-BE49-F238E27FC236}">
                <a16:creationId xmlns:a16="http://schemas.microsoft.com/office/drawing/2014/main" id="{0AF9EA58-3C8E-F1C2-D1F1-EF088CC6E786}"/>
              </a:ext>
            </a:extLst>
          </p:cNvPr>
          <p:cNvSpPr txBox="1"/>
          <p:nvPr/>
        </p:nvSpPr>
        <p:spPr>
          <a:xfrm>
            <a:off x="15400940" y="36320237"/>
            <a:ext cx="14470038" cy="3108543"/>
          </a:xfrm>
          <a:prstGeom prst="rect">
            <a:avLst/>
          </a:prstGeom>
          <a:noFill/>
        </p:spPr>
        <p:txBody>
          <a:bodyPr wrap="square" rtlCol="0">
            <a:spAutoFit/>
          </a:bodyPr>
          <a:lstStyle/>
          <a:p>
            <a:pPr marL="244995" indent="-244995">
              <a:buFont typeface="Wingdings" pitchFamily="2" charset="2"/>
              <a:buChar char="§"/>
            </a:pPr>
            <a:r>
              <a:rPr lang="en-US" sz="2800" dirty="0">
                <a:ea typeface="Arial" charset="0"/>
                <a:cs typeface="Calibri" panose="020F0502020204030204" pitchFamily="34" charset="0"/>
              </a:rPr>
              <a:t>All design files, circuit schematics, and code are open source and can be accessed at our GitHub page (</a:t>
            </a:r>
            <a:r>
              <a:rPr lang="en-US" sz="2800" b="1" dirty="0">
                <a:ea typeface="Arial" charset="0"/>
                <a:cs typeface="Calibri" panose="020F0502020204030204" pitchFamily="34" charset="0"/>
              </a:rPr>
              <a:t>https://github.com/HanZhang206/3D-Hapkit</a:t>
            </a:r>
            <a:r>
              <a:rPr lang="en-US" sz="2800" dirty="0">
                <a:ea typeface="Arial" charset="0"/>
                <a:cs typeface="Calibri" panose="020F0502020204030204" pitchFamily="34" charset="0"/>
              </a:rPr>
              <a:t>) </a:t>
            </a:r>
          </a:p>
          <a:p>
            <a:pPr marL="244995" indent="-244995">
              <a:buFont typeface="Wingdings" pitchFamily="2" charset="2"/>
              <a:buChar char="§"/>
            </a:pPr>
            <a:r>
              <a:rPr lang="en-US" sz="2800" dirty="0">
                <a:ea typeface="Arial" charset="0"/>
                <a:cs typeface="Calibri" panose="020F0502020204030204" pitchFamily="34" charset="0"/>
              </a:rPr>
              <a:t>Inversed dynamic model will be implemented to generate force in various direction </a:t>
            </a:r>
          </a:p>
          <a:p>
            <a:pPr marL="244995" indent="-244995">
              <a:buFont typeface="Wingdings" pitchFamily="2" charset="2"/>
              <a:buChar char="§"/>
            </a:pPr>
            <a:r>
              <a:rPr lang="en-US" sz="2800" dirty="0">
                <a:ea typeface="Arial" charset="0"/>
                <a:cs typeface="Calibri" panose="020F0502020204030204" pitchFamily="34" charset="0"/>
              </a:rPr>
              <a:t>In Fall 2023, we aim to deploy the 3D Hapkit in the Haptic Interface Design course at Johns Hopkins University as an educational tool, enabling students to gain hands-on skills and fundamental knowledge in haptics.</a:t>
            </a:r>
          </a:p>
          <a:p>
            <a:pPr marL="244995" indent="-244995">
              <a:buFont typeface="Wingdings" pitchFamily="2" charset="2"/>
              <a:buChar char="§"/>
            </a:pPr>
            <a:endParaRPr lang="en-US" sz="2800" dirty="0">
              <a:ea typeface="Arial" charset="0"/>
              <a:cs typeface="Calibri" panose="020F0502020204030204" pitchFamily="34" charset="0"/>
            </a:endParaRPr>
          </a:p>
        </p:txBody>
      </p:sp>
      <p:sp>
        <p:nvSpPr>
          <p:cNvPr id="14" name="TextBox 84">
            <a:extLst>
              <a:ext uri="{FF2B5EF4-FFF2-40B4-BE49-F238E27FC236}">
                <a16:creationId xmlns:a16="http://schemas.microsoft.com/office/drawing/2014/main" id="{0F9B3EA2-017F-F884-4498-5ABF8F994E6E}"/>
              </a:ext>
            </a:extLst>
          </p:cNvPr>
          <p:cNvSpPr txBox="1"/>
          <p:nvPr/>
        </p:nvSpPr>
        <p:spPr>
          <a:xfrm>
            <a:off x="15240025" y="40290584"/>
            <a:ext cx="14470038" cy="2400657"/>
          </a:xfrm>
          <a:prstGeom prst="rect">
            <a:avLst/>
          </a:prstGeom>
          <a:noFill/>
        </p:spPr>
        <p:txBody>
          <a:bodyPr wrap="square" rtlCol="0">
            <a:spAutoFit/>
          </a:bodyPr>
          <a:lstStyle/>
          <a:p>
            <a:pPr marL="244995" indent="-244995">
              <a:buFont typeface="Wingdings" pitchFamily="2" charset="2"/>
              <a:buChar char="§"/>
            </a:pPr>
            <a:r>
              <a:rPr lang="en-US" sz="2500" dirty="0">
                <a:ea typeface="Arial" charset="0"/>
                <a:cs typeface="Calibri" panose="020F0502020204030204" pitchFamily="34" charset="0"/>
              </a:rPr>
              <a:t>Guanyang L., Yinong C., Zheng X., Xuda G. GA\SQP </a:t>
            </a:r>
            <a:r>
              <a:rPr lang="en-US" altLang="zh-CN" sz="2500" dirty="0">
                <a:ea typeface="Arial" charset="0"/>
                <a:cs typeface="Calibri" panose="020F0502020204030204" pitchFamily="34" charset="0"/>
              </a:rPr>
              <a:t>optimization</a:t>
            </a:r>
            <a:r>
              <a:rPr lang="en-US" sz="2500" dirty="0">
                <a:ea typeface="Arial" charset="0"/>
                <a:cs typeface="Calibri" panose="020F0502020204030204" pitchFamily="34" charset="0"/>
              </a:rPr>
              <a:t> for the dimensional synthesis of a delta mechanism based haptic device design. Robotics and Computer-Integrated Manufacturing 51, 73–84 (2018). https://doi.org/10.1016/j.rcim.2017.11.019.</a:t>
            </a:r>
          </a:p>
          <a:p>
            <a:pPr marL="244995" indent="-244995">
              <a:buFont typeface="Wingdings" pitchFamily="2" charset="2"/>
              <a:buChar char="§"/>
            </a:pPr>
            <a:r>
              <a:rPr lang="en-US" sz="2500" dirty="0" err="1">
                <a:ea typeface="Arial" charset="0"/>
                <a:cs typeface="Calibri" panose="020F0502020204030204" pitchFamily="34" charset="0"/>
              </a:rPr>
              <a:t>Orta</a:t>
            </a:r>
            <a:r>
              <a:rPr lang="en-US" sz="2500" dirty="0">
                <a:ea typeface="Arial" charset="0"/>
                <a:cs typeface="Calibri" panose="020F0502020204030204" pitchFamily="34" charset="0"/>
              </a:rPr>
              <a:t> Martinez, M., Nunez, C.M., Liao, T., Morimoto, T.K., Okamura, A.M.: Evolution and analysis of </a:t>
            </a:r>
            <a:r>
              <a:rPr lang="en-US" sz="2500" dirty="0" err="1">
                <a:ea typeface="Arial" charset="0"/>
                <a:cs typeface="Calibri" panose="020F0502020204030204" pitchFamily="34" charset="0"/>
              </a:rPr>
              <a:t>hapkit</a:t>
            </a:r>
            <a:r>
              <a:rPr lang="en-US" sz="2500" dirty="0">
                <a:ea typeface="Arial" charset="0"/>
                <a:cs typeface="Calibri" panose="020F0502020204030204" pitchFamily="34" charset="0"/>
              </a:rPr>
              <a:t>: An open-source haptic device for educational applications. IEEE Transactions on Haptics 13(2), 354– 367 (2020). https://doi.org/10.1109/TOH.2019.2948609</a:t>
            </a:r>
          </a:p>
        </p:txBody>
      </p:sp>
      <p:sp>
        <p:nvSpPr>
          <p:cNvPr id="15" name="TextBox 84">
            <a:extLst>
              <a:ext uri="{FF2B5EF4-FFF2-40B4-BE49-F238E27FC236}">
                <a16:creationId xmlns:a16="http://schemas.microsoft.com/office/drawing/2014/main" id="{1F98ED9E-6265-EA9C-70E1-5ED323623904}"/>
              </a:ext>
            </a:extLst>
          </p:cNvPr>
          <p:cNvSpPr txBox="1"/>
          <p:nvPr/>
        </p:nvSpPr>
        <p:spPr>
          <a:xfrm>
            <a:off x="15127594" y="6275064"/>
            <a:ext cx="8866011" cy="5693866"/>
          </a:xfrm>
          <a:prstGeom prst="rect">
            <a:avLst/>
          </a:prstGeom>
          <a:noFill/>
        </p:spPr>
        <p:txBody>
          <a:bodyPr wrap="square" rtlCol="0">
            <a:spAutoFit/>
          </a:bodyPr>
          <a:lstStyle/>
          <a:p>
            <a:pPr marL="244995" indent="-244995">
              <a:buFont typeface="Wingdings" pitchFamily="2" charset="2"/>
              <a:buChar char="§"/>
            </a:pPr>
            <a:r>
              <a:rPr lang="en-US" sz="2800" b="1" dirty="0">
                <a:ea typeface="Arial" charset="0"/>
                <a:cs typeface="Calibri" panose="020F0502020204030204" pitchFamily="34" charset="0"/>
              </a:rPr>
              <a:t>Goal: Develop a low-cost, programmable, 3-DOF haptic device for education applications: </a:t>
            </a:r>
          </a:p>
          <a:p>
            <a:pPr marL="853803" lvl="1" indent="-244995">
              <a:buFont typeface="Wingdings" pitchFamily="2" charset="2"/>
              <a:buChar char="§"/>
            </a:pPr>
            <a:r>
              <a:rPr lang="en-US" sz="2800" dirty="0">
                <a:ea typeface="Arial" charset="0"/>
                <a:cs typeface="Calibri" panose="020F0502020204030204" pitchFamily="34" charset="0"/>
              </a:rPr>
              <a:t>Enable multi-DOF haptic rendering in three-dimensional space.</a:t>
            </a:r>
          </a:p>
          <a:p>
            <a:pPr marL="853803" lvl="1" indent="-244995">
              <a:buFont typeface="Wingdings" pitchFamily="2" charset="2"/>
              <a:buChar char="§"/>
            </a:pPr>
            <a:r>
              <a:rPr lang="en-US" sz="2800" dirty="0">
                <a:ea typeface="Arial" charset="0"/>
                <a:cs typeface="Calibri" panose="020F0502020204030204" pitchFamily="34" charset="0"/>
              </a:rPr>
              <a:t>Provide an affordable and realistic haptic interface for students.</a:t>
            </a:r>
          </a:p>
          <a:p>
            <a:pPr marL="853803" lvl="1" indent="-244995">
              <a:buFont typeface="Wingdings" pitchFamily="2" charset="2"/>
              <a:buChar char="§"/>
            </a:pPr>
            <a:r>
              <a:rPr lang="en-US" sz="2800" dirty="0">
                <a:ea typeface="Arial" charset="0"/>
                <a:cs typeface="Calibri" panose="020F0502020204030204" pitchFamily="34" charset="0"/>
              </a:rPr>
              <a:t>S</a:t>
            </a:r>
            <a:r>
              <a:rPr lang="en-US" altLang="zh-CN" sz="2800" dirty="0">
                <a:ea typeface="Arial" charset="0"/>
                <a:cs typeface="Calibri" panose="020F0502020204030204" pitchFamily="34" charset="0"/>
              </a:rPr>
              <a:t>howcase the i</a:t>
            </a:r>
            <a:r>
              <a:rPr lang="en-US" sz="2800" dirty="0">
                <a:ea typeface="Arial" charset="0"/>
                <a:cs typeface="Calibri" panose="020F0502020204030204" pitchFamily="34" charset="0"/>
              </a:rPr>
              <a:t>ntegration kinematics, mechatronics, rapid prototyping, and hands-on skills into learning experience.</a:t>
            </a:r>
          </a:p>
          <a:p>
            <a:pPr marL="853803" lvl="1" indent="-244995">
              <a:buFont typeface="Wingdings" pitchFamily="2" charset="2"/>
              <a:buChar char="§"/>
            </a:pPr>
            <a:r>
              <a:rPr lang="en-US" sz="2800" dirty="0">
                <a:ea typeface="Arial" charset="0"/>
                <a:cs typeface="Calibri" panose="020F0502020204030204" pitchFamily="34" charset="0"/>
              </a:rPr>
              <a:t>Create a smooth, engaging educational experience for understanding complex concepts and gaining practical skills.</a:t>
            </a:r>
          </a:p>
          <a:p>
            <a:pPr marL="853803" lvl="1" indent="-244995">
              <a:buFont typeface="Wingdings" pitchFamily="2" charset="2"/>
              <a:buChar char="§"/>
            </a:pPr>
            <a:endParaRPr lang="en-US" sz="2800" b="1" dirty="0">
              <a:ea typeface="Arial" charset="0"/>
              <a:cs typeface="Calibri" panose="020F0502020204030204" pitchFamily="34" charset="0"/>
            </a:endParaRPr>
          </a:p>
        </p:txBody>
      </p:sp>
      <p:sp>
        <p:nvSpPr>
          <p:cNvPr id="19" name="TextBox 84">
            <a:extLst>
              <a:ext uri="{FF2B5EF4-FFF2-40B4-BE49-F238E27FC236}">
                <a16:creationId xmlns:a16="http://schemas.microsoft.com/office/drawing/2014/main" id="{66DAA0BA-665F-99BD-BD82-C8E5A18D8851}"/>
              </a:ext>
            </a:extLst>
          </p:cNvPr>
          <p:cNvSpPr txBox="1"/>
          <p:nvPr/>
        </p:nvSpPr>
        <p:spPr>
          <a:xfrm>
            <a:off x="10398050" y="11600559"/>
            <a:ext cx="1965117" cy="523220"/>
          </a:xfrm>
          <a:prstGeom prst="rect">
            <a:avLst/>
          </a:prstGeom>
          <a:noFill/>
        </p:spPr>
        <p:txBody>
          <a:bodyPr wrap="square" rtlCol="0">
            <a:spAutoFit/>
          </a:bodyPr>
          <a:lstStyle/>
          <a:p>
            <a:r>
              <a:rPr lang="en-US" sz="2800" dirty="0">
                <a:ea typeface="Arial" charset="0"/>
                <a:cs typeface="Calibri" panose="020F0502020204030204" pitchFamily="34" charset="0"/>
              </a:rPr>
              <a:t>Hapkit</a:t>
            </a:r>
          </a:p>
        </p:txBody>
      </p:sp>
      <p:sp>
        <p:nvSpPr>
          <p:cNvPr id="21" name="TextBox 84">
            <a:extLst>
              <a:ext uri="{FF2B5EF4-FFF2-40B4-BE49-F238E27FC236}">
                <a16:creationId xmlns:a16="http://schemas.microsoft.com/office/drawing/2014/main" id="{A123F35C-B20D-9BA2-B61B-7D5D6FE30BC4}"/>
              </a:ext>
            </a:extLst>
          </p:cNvPr>
          <p:cNvSpPr txBox="1"/>
          <p:nvPr/>
        </p:nvSpPr>
        <p:spPr>
          <a:xfrm>
            <a:off x="9566035" y="12076494"/>
            <a:ext cx="4897445" cy="307777"/>
          </a:xfrm>
          <a:prstGeom prst="rect">
            <a:avLst/>
          </a:prstGeom>
          <a:noFill/>
        </p:spPr>
        <p:txBody>
          <a:bodyPr wrap="square" rtlCol="0">
            <a:spAutoFit/>
          </a:bodyPr>
          <a:lstStyle/>
          <a:p>
            <a:r>
              <a:rPr lang="en-US" sz="1400" dirty="0">
                <a:ea typeface="Arial" charset="0"/>
                <a:cs typeface="Calibri" panose="020F0502020204030204" pitchFamily="34" charset="0"/>
              </a:rPr>
              <a:t>https://hapkit.stanford.edu/about.html</a:t>
            </a:r>
          </a:p>
        </p:txBody>
      </p:sp>
      <p:pic>
        <p:nvPicPr>
          <p:cNvPr id="23" name="图片 22" descr="桌子上摆放着黑色的机器&#10;&#10;低可信度描述已自动生成">
            <a:extLst>
              <a:ext uri="{FF2B5EF4-FFF2-40B4-BE49-F238E27FC236}">
                <a16:creationId xmlns:a16="http://schemas.microsoft.com/office/drawing/2014/main" id="{3FBF41D6-D59D-DA9B-6271-522593C168FC}"/>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563336" y="8889604"/>
            <a:ext cx="4117623" cy="2755155"/>
          </a:xfrm>
          <a:prstGeom prst="rect">
            <a:avLst/>
          </a:prstGeom>
        </p:spPr>
      </p:pic>
      <p:sp>
        <p:nvSpPr>
          <p:cNvPr id="25" name="TextBox 84">
            <a:extLst>
              <a:ext uri="{FF2B5EF4-FFF2-40B4-BE49-F238E27FC236}">
                <a16:creationId xmlns:a16="http://schemas.microsoft.com/office/drawing/2014/main" id="{D544E2E3-11AA-1CCE-3658-E7FC66F641FE}"/>
              </a:ext>
            </a:extLst>
          </p:cNvPr>
          <p:cNvSpPr txBox="1"/>
          <p:nvPr/>
        </p:nvSpPr>
        <p:spPr>
          <a:xfrm>
            <a:off x="2007377" y="12087717"/>
            <a:ext cx="7852840" cy="307777"/>
          </a:xfrm>
          <a:prstGeom prst="rect">
            <a:avLst/>
          </a:prstGeom>
          <a:noFill/>
        </p:spPr>
        <p:txBody>
          <a:bodyPr wrap="square" rtlCol="0">
            <a:spAutoFit/>
          </a:bodyPr>
          <a:lstStyle/>
          <a:p>
            <a:r>
              <a:rPr lang="en-US" sz="1400" dirty="0">
                <a:ea typeface="Arial" charset="0"/>
                <a:cs typeface="Calibri" panose="020F0502020204030204" pitchFamily="34" charset="0"/>
              </a:rPr>
              <a:t>https://www.forcedimension.com/products</a:t>
            </a:r>
          </a:p>
        </p:txBody>
      </p:sp>
      <p:sp>
        <p:nvSpPr>
          <p:cNvPr id="26" name="TextBox 84">
            <a:extLst>
              <a:ext uri="{FF2B5EF4-FFF2-40B4-BE49-F238E27FC236}">
                <a16:creationId xmlns:a16="http://schemas.microsoft.com/office/drawing/2014/main" id="{700EAF2A-A340-79F1-310C-1AAF21C42634}"/>
              </a:ext>
            </a:extLst>
          </p:cNvPr>
          <p:cNvSpPr txBox="1"/>
          <p:nvPr/>
        </p:nvSpPr>
        <p:spPr>
          <a:xfrm>
            <a:off x="1358058" y="11709551"/>
            <a:ext cx="5044731" cy="477054"/>
          </a:xfrm>
          <a:prstGeom prst="rect">
            <a:avLst/>
          </a:prstGeom>
          <a:noFill/>
        </p:spPr>
        <p:txBody>
          <a:bodyPr wrap="square" rtlCol="0">
            <a:spAutoFit/>
          </a:bodyPr>
          <a:lstStyle/>
          <a:p>
            <a:r>
              <a:rPr lang="en-US" sz="2500" dirty="0">
                <a:ea typeface="Arial" charset="0"/>
                <a:cs typeface="Calibri" panose="020F0502020204030204" pitchFamily="34" charset="0"/>
              </a:rPr>
              <a:t>Teleoperation with Haptic Device</a:t>
            </a:r>
          </a:p>
        </p:txBody>
      </p:sp>
      <p:pic>
        <p:nvPicPr>
          <p:cNvPr id="30" name="图片 29" descr="图示&#10;&#10;中度可信度描述已自动生成">
            <a:extLst>
              <a:ext uri="{FF2B5EF4-FFF2-40B4-BE49-F238E27FC236}">
                <a16:creationId xmlns:a16="http://schemas.microsoft.com/office/drawing/2014/main" id="{2D4E8718-D90C-6DC1-2725-3E6A80F6FFD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31536" y="17967477"/>
            <a:ext cx="4316977" cy="5654223"/>
          </a:xfrm>
          <a:prstGeom prst="rect">
            <a:avLst/>
          </a:prstGeom>
        </p:spPr>
      </p:pic>
      <p:sp>
        <p:nvSpPr>
          <p:cNvPr id="34" name="TextBox 84">
            <a:extLst>
              <a:ext uri="{FF2B5EF4-FFF2-40B4-BE49-F238E27FC236}">
                <a16:creationId xmlns:a16="http://schemas.microsoft.com/office/drawing/2014/main" id="{203C5F5A-88BA-AC3E-296A-23D8C4C56920}"/>
              </a:ext>
            </a:extLst>
          </p:cNvPr>
          <p:cNvSpPr txBox="1"/>
          <p:nvPr/>
        </p:nvSpPr>
        <p:spPr>
          <a:xfrm>
            <a:off x="26189339" y="11627472"/>
            <a:ext cx="2514600" cy="523220"/>
          </a:xfrm>
          <a:prstGeom prst="rect">
            <a:avLst/>
          </a:prstGeom>
          <a:noFill/>
        </p:spPr>
        <p:txBody>
          <a:bodyPr wrap="square" rtlCol="0">
            <a:spAutoFit/>
          </a:bodyPr>
          <a:lstStyle/>
          <a:p>
            <a:r>
              <a:rPr lang="en-US" sz="2800" dirty="0">
                <a:ea typeface="Arial" charset="0"/>
                <a:cs typeface="Calibri" panose="020F0502020204030204" pitchFamily="34" charset="0"/>
              </a:rPr>
              <a:t>3D Hapkit</a:t>
            </a:r>
          </a:p>
        </p:txBody>
      </p:sp>
      <p:sp>
        <p:nvSpPr>
          <p:cNvPr id="35" name="TextBox 84">
            <a:extLst>
              <a:ext uri="{FF2B5EF4-FFF2-40B4-BE49-F238E27FC236}">
                <a16:creationId xmlns:a16="http://schemas.microsoft.com/office/drawing/2014/main" id="{94499D0F-BD85-BCE0-E993-568D3BBA3FF6}"/>
              </a:ext>
            </a:extLst>
          </p:cNvPr>
          <p:cNvSpPr txBox="1"/>
          <p:nvPr/>
        </p:nvSpPr>
        <p:spPr>
          <a:xfrm>
            <a:off x="231559" y="13524353"/>
            <a:ext cx="14565232" cy="4832092"/>
          </a:xfrm>
          <a:prstGeom prst="rect">
            <a:avLst/>
          </a:prstGeom>
          <a:noFill/>
        </p:spPr>
        <p:txBody>
          <a:bodyPr wrap="square" rtlCol="0">
            <a:spAutoFit/>
          </a:bodyPr>
          <a:lstStyle/>
          <a:p>
            <a:pPr marL="244995" indent="-244995">
              <a:buFont typeface="Wingdings" pitchFamily="2" charset="2"/>
              <a:buChar char="§"/>
            </a:pPr>
            <a:r>
              <a:rPr lang="en-US" sz="2800" dirty="0">
                <a:ea typeface="Arial" charset="0"/>
                <a:cs typeface="Calibri" panose="020F0502020204030204" pitchFamily="34" charset="0"/>
              </a:rPr>
              <a:t>System Description</a:t>
            </a:r>
          </a:p>
          <a:p>
            <a:r>
              <a:rPr lang="en-US" sz="2800" dirty="0">
                <a:ea typeface="Arial" charset="0"/>
                <a:cs typeface="Calibri" panose="020F0502020204030204" pitchFamily="34" charset="0"/>
              </a:rPr>
              <a:t>To achieve the haptic reproduction capability, we implemented the delta parallel mechanism as the foundation for our 3-DOF Hapkit combined with original capstan transmission. In order to optimize the workspace of this mechanism, we strategically rotated the original handles by 50 degrees and securely attached three Hapkit devices onto an acyclic board, evenly spaced 120 degrees apart.</a:t>
            </a:r>
          </a:p>
          <a:p>
            <a:pPr marL="244995" indent="-244995">
              <a:buFont typeface="Wingdings" pitchFamily="2" charset="2"/>
              <a:buChar char="§"/>
            </a:pPr>
            <a:r>
              <a:rPr lang="en-US" sz="2800" dirty="0">
                <a:ea typeface="Arial" charset="0"/>
                <a:cs typeface="Calibri" panose="020F0502020204030204" pitchFamily="34" charset="0"/>
              </a:rPr>
              <a:t>Compared with series mechanism: </a:t>
            </a:r>
          </a:p>
          <a:p>
            <a:pPr marL="853803" lvl="1" indent="-244995">
              <a:buFont typeface="Wingdings" pitchFamily="2" charset="2"/>
              <a:buChar char="§"/>
            </a:pPr>
            <a:r>
              <a:rPr lang="en-US" sz="2800" dirty="0">
                <a:ea typeface="Arial" charset="0"/>
                <a:cs typeface="Calibri" panose="020F0502020204030204" pitchFamily="34" charset="0"/>
              </a:rPr>
              <a:t>High load capacity </a:t>
            </a:r>
          </a:p>
          <a:p>
            <a:pPr marL="853803" lvl="1" indent="-244995">
              <a:buFont typeface="Wingdings" pitchFamily="2" charset="2"/>
              <a:buChar char="§"/>
            </a:pPr>
            <a:r>
              <a:rPr lang="en-US" sz="2800" dirty="0">
                <a:ea typeface="Arial" charset="0"/>
                <a:cs typeface="Calibri" panose="020F0502020204030204" pitchFamily="34" charset="0"/>
              </a:rPr>
              <a:t>Better Stability</a:t>
            </a:r>
          </a:p>
          <a:p>
            <a:pPr marL="853803" lvl="1" indent="-244995">
              <a:buFont typeface="Wingdings" pitchFamily="2" charset="2"/>
              <a:buChar char="§"/>
            </a:pPr>
            <a:r>
              <a:rPr lang="en-US" sz="2800" dirty="0">
                <a:ea typeface="Arial" charset="0"/>
                <a:cs typeface="Calibri" panose="020F0502020204030204" pitchFamily="34" charset="0"/>
              </a:rPr>
              <a:t>High accuracy of end-effector position </a:t>
            </a:r>
          </a:p>
          <a:p>
            <a:endParaRPr lang="en-US" sz="2800" dirty="0">
              <a:ea typeface="Arial" charset="0"/>
              <a:cs typeface="Calibri" panose="020F0502020204030204" pitchFamily="34" charset="0"/>
            </a:endParaRPr>
          </a:p>
          <a:p>
            <a:endParaRPr lang="en-US" sz="2800" b="1" dirty="0">
              <a:ea typeface="Arial" charset="0"/>
              <a:cs typeface="Calibri" panose="020F0502020204030204" pitchFamily="34" charset="0"/>
            </a:endParaRPr>
          </a:p>
        </p:txBody>
      </p:sp>
      <p:sp>
        <p:nvSpPr>
          <p:cNvPr id="37" name="Rectangle 53">
            <a:extLst>
              <a:ext uri="{FF2B5EF4-FFF2-40B4-BE49-F238E27FC236}">
                <a16:creationId xmlns:a16="http://schemas.microsoft.com/office/drawing/2014/main" id="{98A86AB5-9114-6FC5-28C1-98E73DCF2D3F}"/>
              </a:ext>
            </a:extLst>
          </p:cNvPr>
          <p:cNvSpPr/>
          <p:nvPr/>
        </p:nvSpPr>
        <p:spPr>
          <a:xfrm>
            <a:off x="15106683" y="22979531"/>
            <a:ext cx="14706600" cy="851898"/>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Virtual Render &amp; Demonstration</a:t>
            </a:r>
            <a:endParaRPr lang="en-US" sz="2315" dirty="0"/>
          </a:p>
        </p:txBody>
      </p:sp>
      <p:sp>
        <p:nvSpPr>
          <p:cNvPr id="39" name="TextBox 84">
            <a:extLst>
              <a:ext uri="{FF2B5EF4-FFF2-40B4-BE49-F238E27FC236}">
                <a16:creationId xmlns:a16="http://schemas.microsoft.com/office/drawing/2014/main" id="{FF581EC1-F5A5-596C-B3C1-EBB6898C99FD}"/>
              </a:ext>
            </a:extLst>
          </p:cNvPr>
          <p:cNvSpPr txBox="1"/>
          <p:nvPr/>
        </p:nvSpPr>
        <p:spPr>
          <a:xfrm>
            <a:off x="15130395" y="19158805"/>
            <a:ext cx="14479783" cy="3539430"/>
          </a:xfrm>
          <a:prstGeom prst="rect">
            <a:avLst/>
          </a:prstGeom>
          <a:noFill/>
        </p:spPr>
        <p:txBody>
          <a:bodyPr wrap="square" rtlCol="0">
            <a:spAutoFit/>
          </a:bodyPr>
          <a:lstStyle/>
          <a:p>
            <a:pPr marL="244995" indent="-244995">
              <a:buFont typeface="Wingdings" pitchFamily="2" charset="2"/>
              <a:buChar char="§"/>
            </a:pPr>
            <a:r>
              <a:rPr lang="en-US" sz="2800" dirty="0">
                <a:ea typeface="Arial" charset="0"/>
                <a:cs typeface="Calibri" panose="020F0502020204030204" pitchFamily="34" charset="0"/>
              </a:rPr>
              <a:t>Electronics of the 3D Hapkit contain three original Hapkit 3.0 boards:</a:t>
            </a:r>
          </a:p>
          <a:p>
            <a:pPr marL="853803" lvl="1" indent="-244995">
              <a:buFont typeface="Wingdings" pitchFamily="2" charset="2"/>
              <a:buChar char="§"/>
            </a:pPr>
            <a:r>
              <a:rPr lang="en-US" sz="2800" dirty="0">
                <a:ea typeface="Arial" charset="0"/>
                <a:cs typeface="Calibri" panose="020F0502020204030204" pitchFamily="34" charset="0"/>
              </a:rPr>
              <a:t>Custom PCB with build-in microcontroller, motor driver, microSD card port and soldered magneto resistive sensor. </a:t>
            </a:r>
          </a:p>
          <a:p>
            <a:pPr marL="244995" indent="-244995">
              <a:buFont typeface="Wingdings" pitchFamily="2" charset="2"/>
              <a:buChar char="§"/>
            </a:pPr>
            <a:r>
              <a:rPr lang="en-US" sz="2800" dirty="0">
                <a:ea typeface="Arial" charset="0"/>
                <a:cs typeface="Calibri" panose="020F0502020204030204" pitchFamily="34" charset="0"/>
              </a:rPr>
              <a:t>Configuration:</a:t>
            </a:r>
          </a:p>
          <a:p>
            <a:pPr marL="853803" lvl="1" indent="-244995">
              <a:buFont typeface="Wingdings" pitchFamily="2" charset="2"/>
              <a:buChar char="§"/>
            </a:pPr>
            <a:r>
              <a:rPr lang="en-US" sz="2800" dirty="0">
                <a:ea typeface="Arial" charset="0"/>
                <a:cs typeface="Calibri" panose="020F0502020204030204" pitchFamily="34" charset="0"/>
              </a:rPr>
              <a:t>One-leader, two-follower setup, communicated via the I2C protocol.</a:t>
            </a:r>
          </a:p>
          <a:p>
            <a:pPr marL="244995" indent="-244995">
              <a:buFont typeface="Wingdings" pitchFamily="2" charset="2"/>
              <a:buChar char="§"/>
            </a:pPr>
            <a:r>
              <a:rPr lang="en-US" sz="2800" dirty="0">
                <a:ea typeface="Arial" charset="0"/>
                <a:cs typeface="Calibri" panose="020F0502020204030204" pitchFamily="34" charset="0"/>
              </a:rPr>
              <a:t>Functionality:</a:t>
            </a:r>
          </a:p>
          <a:p>
            <a:pPr marL="853803" lvl="1" indent="-244995">
              <a:buFont typeface="Wingdings" pitchFamily="2" charset="2"/>
              <a:buChar char="§"/>
            </a:pPr>
            <a:r>
              <a:rPr lang="en-US" sz="2800" dirty="0">
                <a:ea typeface="Arial" charset="0"/>
                <a:cs typeface="Calibri" panose="020F0502020204030204" pitchFamily="34" charset="0"/>
              </a:rPr>
              <a:t>Follower board deliver the MR reading and generate torque </a:t>
            </a:r>
          </a:p>
          <a:p>
            <a:pPr marL="853803" lvl="1" indent="-244995">
              <a:buFont typeface="Wingdings" pitchFamily="2" charset="2"/>
              <a:buChar char="§"/>
            </a:pPr>
            <a:r>
              <a:rPr lang="en-US" sz="2800" dirty="0">
                <a:ea typeface="Arial" charset="0"/>
                <a:cs typeface="Calibri" panose="020F0502020204030204" pitchFamily="34" charset="0"/>
              </a:rPr>
              <a:t>Leader board computes end effector configuration and deliver desired force as torque output.</a:t>
            </a:r>
          </a:p>
        </p:txBody>
      </p:sp>
      <p:pic>
        <p:nvPicPr>
          <p:cNvPr id="42" name="Picture 4">
            <a:extLst>
              <a:ext uri="{FF2B5EF4-FFF2-40B4-BE49-F238E27FC236}">
                <a16:creationId xmlns:a16="http://schemas.microsoft.com/office/drawing/2014/main" id="{F27AFC09-AD2B-52DF-E445-B9BC4488F632}"/>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1584030" y="24229474"/>
            <a:ext cx="7801052" cy="4615622"/>
          </a:xfrm>
          <a:prstGeom prst="rect">
            <a:avLst/>
          </a:prstGeom>
          <a:noFill/>
          <a:extLst>
            <a:ext uri="{909E8E84-426E-40DD-AFC4-6F175D3DCCD1}">
              <a14:hiddenFill xmlns:a14="http://schemas.microsoft.com/office/drawing/2010/main">
                <a:solidFill>
                  <a:srgbClr val="FFFFFF"/>
                </a:solidFill>
              </a14:hiddenFill>
            </a:ext>
          </a:extLst>
        </p:spPr>
      </p:pic>
      <p:sp>
        <p:nvSpPr>
          <p:cNvPr id="43" name="Rectangle 51">
            <a:extLst>
              <a:ext uri="{FF2B5EF4-FFF2-40B4-BE49-F238E27FC236}">
                <a16:creationId xmlns:a16="http://schemas.microsoft.com/office/drawing/2014/main" id="{DD265ED7-ECB1-CD6A-BDB2-BE70F7E23D0D}"/>
              </a:ext>
            </a:extLst>
          </p:cNvPr>
          <p:cNvSpPr/>
          <p:nvPr/>
        </p:nvSpPr>
        <p:spPr>
          <a:xfrm>
            <a:off x="346206" y="39285974"/>
            <a:ext cx="14706600" cy="855192"/>
          </a:xfrm>
          <a:prstGeom prst="rect">
            <a:avLst/>
          </a:prstGeom>
          <a:solidFill>
            <a:srgbClr val="002D7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Acknowledgement</a:t>
            </a:r>
            <a:endParaRPr lang="en-US" sz="2315" dirty="0"/>
          </a:p>
        </p:txBody>
      </p:sp>
      <p:sp>
        <p:nvSpPr>
          <p:cNvPr id="44" name="TextBox 84">
            <a:extLst>
              <a:ext uri="{FF2B5EF4-FFF2-40B4-BE49-F238E27FC236}">
                <a16:creationId xmlns:a16="http://schemas.microsoft.com/office/drawing/2014/main" id="{F1A7BF00-BAAE-678D-2DB3-3588862E632A}"/>
              </a:ext>
            </a:extLst>
          </p:cNvPr>
          <p:cNvSpPr txBox="1"/>
          <p:nvPr/>
        </p:nvSpPr>
        <p:spPr>
          <a:xfrm>
            <a:off x="335443" y="40281221"/>
            <a:ext cx="14470038" cy="1815882"/>
          </a:xfrm>
          <a:prstGeom prst="rect">
            <a:avLst/>
          </a:prstGeom>
          <a:noFill/>
        </p:spPr>
        <p:txBody>
          <a:bodyPr wrap="square" rtlCol="0">
            <a:spAutoFit/>
          </a:bodyPr>
          <a:lstStyle/>
          <a:p>
            <a:pPr marL="244995" indent="-244995">
              <a:buFont typeface="Wingdings" pitchFamily="2" charset="2"/>
              <a:buChar char="§"/>
            </a:pPr>
            <a:r>
              <a:rPr lang="en-US" sz="2800" dirty="0">
                <a:ea typeface="Arial" charset="0"/>
                <a:cs typeface="Calibri" panose="020F0502020204030204" pitchFamily="34" charset="0"/>
              </a:rPr>
              <a:t>The development and implementation of the 3D Hapkit was supported by the Haptics and Medical Robotics(HAMR) Laboratory. Special thanks to Dr. Jeremy Brown for this guidance and invaluable advice.</a:t>
            </a:r>
          </a:p>
          <a:p>
            <a:pPr marL="244995" indent="-244995">
              <a:buFont typeface="Wingdings" pitchFamily="2" charset="2"/>
              <a:buChar char="§"/>
            </a:pPr>
            <a:r>
              <a:rPr lang="en-US" sz="2800" dirty="0">
                <a:ea typeface="Arial" charset="0"/>
                <a:cs typeface="Calibri" panose="020F0502020204030204" pitchFamily="34" charset="0"/>
              </a:rPr>
              <a:t>The 3D Hapkit was made possible by the Hapkit: https://hapkit.stanford.edu/about.html</a:t>
            </a:r>
          </a:p>
        </p:txBody>
      </p:sp>
      <p:sp>
        <p:nvSpPr>
          <p:cNvPr id="45" name="TextBox 84">
            <a:extLst>
              <a:ext uri="{FF2B5EF4-FFF2-40B4-BE49-F238E27FC236}">
                <a16:creationId xmlns:a16="http://schemas.microsoft.com/office/drawing/2014/main" id="{00B92A3F-23C5-FFC6-203A-64371A8DC58F}"/>
              </a:ext>
            </a:extLst>
          </p:cNvPr>
          <p:cNvSpPr txBox="1"/>
          <p:nvPr/>
        </p:nvSpPr>
        <p:spPr>
          <a:xfrm>
            <a:off x="23515637" y="28860600"/>
            <a:ext cx="4800600" cy="523220"/>
          </a:xfrm>
          <a:prstGeom prst="rect">
            <a:avLst/>
          </a:prstGeom>
          <a:noFill/>
        </p:spPr>
        <p:txBody>
          <a:bodyPr wrap="square" rtlCol="0">
            <a:spAutoFit/>
          </a:bodyPr>
          <a:lstStyle/>
          <a:p>
            <a:r>
              <a:rPr lang="en-US" sz="2800" dirty="0">
                <a:ea typeface="Arial" charset="0"/>
                <a:cs typeface="Calibri" panose="020F0502020204030204" pitchFamily="34" charset="0"/>
              </a:rPr>
              <a:t>Simulation in Processing</a:t>
            </a:r>
          </a:p>
        </p:txBody>
      </p:sp>
      <p:sp>
        <p:nvSpPr>
          <p:cNvPr id="46" name="TextBox 84">
            <a:extLst>
              <a:ext uri="{FF2B5EF4-FFF2-40B4-BE49-F238E27FC236}">
                <a16:creationId xmlns:a16="http://schemas.microsoft.com/office/drawing/2014/main" id="{5C791C74-2448-2FF3-B1F9-C9652B68FBF9}"/>
              </a:ext>
            </a:extLst>
          </p:cNvPr>
          <p:cNvSpPr txBox="1"/>
          <p:nvPr/>
        </p:nvSpPr>
        <p:spPr>
          <a:xfrm>
            <a:off x="23712839" y="34561124"/>
            <a:ext cx="3733800" cy="523220"/>
          </a:xfrm>
          <a:prstGeom prst="rect">
            <a:avLst/>
          </a:prstGeom>
          <a:noFill/>
        </p:spPr>
        <p:txBody>
          <a:bodyPr wrap="square" rtlCol="0">
            <a:spAutoFit/>
          </a:bodyPr>
          <a:lstStyle/>
          <a:p>
            <a:r>
              <a:rPr lang="en-US" sz="2800" dirty="0">
                <a:ea typeface="Arial" charset="0"/>
                <a:cs typeface="Calibri" panose="020F0502020204030204" pitchFamily="34" charset="0"/>
              </a:rPr>
              <a:t>Demo: 3D Virtual Wall</a:t>
            </a:r>
          </a:p>
        </p:txBody>
      </p:sp>
      <p:sp>
        <p:nvSpPr>
          <p:cNvPr id="47" name="TextBox 84">
            <a:extLst>
              <a:ext uri="{FF2B5EF4-FFF2-40B4-BE49-F238E27FC236}">
                <a16:creationId xmlns:a16="http://schemas.microsoft.com/office/drawing/2014/main" id="{94166BEA-2A22-61A0-8265-2AA73AD754F6}"/>
              </a:ext>
            </a:extLst>
          </p:cNvPr>
          <p:cNvSpPr txBox="1"/>
          <p:nvPr/>
        </p:nvSpPr>
        <p:spPr>
          <a:xfrm>
            <a:off x="406028" y="24506849"/>
            <a:ext cx="14565232" cy="3539430"/>
          </a:xfrm>
          <a:prstGeom prst="rect">
            <a:avLst/>
          </a:prstGeom>
          <a:noFill/>
        </p:spPr>
        <p:txBody>
          <a:bodyPr wrap="square" rtlCol="0">
            <a:spAutoFit/>
          </a:bodyPr>
          <a:lstStyle/>
          <a:p>
            <a:pPr marL="244995" indent="-244995">
              <a:buFont typeface="Wingdings" pitchFamily="2" charset="2"/>
              <a:buChar char="§"/>
            </a:pPr>
            <a:r>
              <a:rPr lang="en-US" sz="2800" dirty="0">
                <a:ea typeface="Arial" charset="0"/>
                <a:cs typeface="Calibri" panose="020F0502020204030204" pitchFamily="34" charset="0"/>
              </a:rPr>
              <a:t>Manufacturing and Prototyping</a:t>
            </a:r>
          </a:p>
          <a:p>
            <a:r>
              <a:rPr lang="en-US" sz="2800" dirty="0">
                <a:ea typeface="Arial" charset="0"/>
                <a:cs typeface="Calibri" panose="020F0502020204030204" pitchFamily="34" charset="0"/>
              </a:rPr>
              <a:t>3D Hapkit were mainly made of laser-cut acrylic pieces and 3D printed parts. Material costs for one of our devices, including electronics, purchased hardware, and material, is less than $300. However, if the costs of the Hapkits is factored out, the cost of 3D Hapkit is less than $80.	</a:t>
            </a:r>
          </a:p>
          <a:p>
            <a:pPr marL="244995" indent="-244995">
              <a:buFont typeface="Wingdings" pitchFamily="2" charset="2"/>
              <a:buChar char="§"/>
            </a:pPr>
            <a:r>
              <a:rPr lang="en-US" sz="2800" dirty="0">
                <a:ea typeface="Arial" charset="0"/>
                <a:cs typeface="Calibri" panose="020F0502020204030204" pitchFamily="34" charset="0"/>
              </a:rPr>
              <a:t>Dependency:</a:t>
            </a:r>
          </a:p>
          <a:p>
            <a:pPr marL="853803" lvl="1" indent="-244995">
              <a:buFont typeface="Wingdings" pitchFamily="2" charset="2"/>
              <a:buChar char="§"/>
            </a:pPr>
            <a:r>
              <a:rPr lang="en-US" sz="2800" dirty="0">
                <a:ea typeface="Arial" charset="0"/>
                <a:cs typeface="Calibri" panose="020F0502020204030204" pitchFamily="34" charset="0"/>
              </a:rPr>
              <a:t>FDM 3D Printer with ABS filament/Soluble Support Material (ABS U</a:t>
            </a:r>
            <a:r>
              <a:rPr lang="en-US" altLang="zh-CN" sz="2800" dirty="0">
                <a:ea typeface="Arial" charset="0"/>
                <a:cs typeface="Calibri" panose="020F0502020204030204" pitchFamily="34" charset="0"/>
              </a:rPr>
              <a:t>sage </a:t>
            </a:r>
            <a:r>
              <a:rPr lang="en-US" sz="2800" dirty="0">
                <a:ea typeface="Arial" charset="0"/>
                <a:cs typeface="Calibri" panose="020F0502020204030204" pitchFamily="34" charset="0"/>
              </a:rPr>
              <a:t>&lt; 300 g)</a:t>
            </a:r>
          </a:p>
          <a:p>
            <a:pPr marL="853803" lvl="1" indent="-244995">
              <a:buFont typeface="Wingdings" pitchFamily="2" charset="2"/>
              <a:buChar char="§"/>
            </a:pPr>
            <a:r>
              <a:rPr lang="en-US" sz="2800" dirty="0">
                <a:ea typeface="Arial" charset="0"/>
                <a:cs typeface="Calibri" panose="020F0502020204030204" pitchFamily="34" charset="0"/>
              </a:rPr>
              <a:t>Laser Cutter (Universal Laser System-VLS6.60)  with ¼ inch acrylic board (Acrylic 12' * 24')</a:t>
            </a:r>
          </a:p>
          <a:p>
            <a:pPr marL="853803" lvl="1" indent="-244995">
              <a:buFont typeface="Wingdings" pitchFamily="2" charset="2"/>
              <a:buChar char="§"/>
            </a:pPr>
            <a:r>
              <a:rPr lang="en-US" sz="2800" dirty="0">
                <a:ea typeface="Arial" charset="0"/>
                <a:cs typeface="Calibri" panose="020F0502020204030204" pitchFamily="34" charset="0"/>
              </a:rPr>
              <a:t>Metric Tap and Die Set(1/4’ – 20 &amp; 10 – 24 &amp; M4)	</a:t>
            </a:r>
          </a:p>
        </p:txBody>
      </p:sp>
      <p:sp>
        <p:nvSpPr>
          <p:cNvPr id="48" name="TextBox 84">
            <a:extLst>
              <a:ext uri="{FF2B5EF4-FFF2-40B4-BE49-F238E27FC236}">
                <a16:creationId xmlns:a16="http://schemas.microsoft.com/office/drawing/2014/main" id="{8459A905-915E-D5EB-69B0-A41A63753EF6}"/>
              </a:ext>
            </a:extLst>
          </p:cNvPr>
          <p:cNvSpPr txBox="1"/>
          <p:nvPr/>
        </p:nvSpPr>
        <p:spPr>
          <a:xfrm>
            <a:off x="5548513" y="38566334"/>
            <a:ext cx="3717724" cy="523220"/>
          </a:xfrm>
          <a:prstGeom prst="rect">
            <a:avLst/>
          </a:prstGeom>
          <a:noFill/>
        </p:spPr>
        <p:txBody>
          <a:bodyPr wrap="square" rtlCol="0">
            <a:spAutoFit/>
          </a:bodyPr>
          <a:lstStyle/>
          <a:p>
            <a:r>
              <a:rPr lang="en-US" sz="2800" dirty="0">
                <a:ea typeface="Arial" charset="0"/>
                <a:cs typeface="Calibri" panose="020F0502020204030204" pitchFamily="34" charset="0"/>
              </a:rPr>
              <a:t>Unassembled 3D Hapkit</a:t>
            </a:r>
          </a:p>
        </p:txBody>
      </p:sp>
      <p:sp>
        <p:nvSpPr>
          <p:cNvPr id="49" name="TextBox 84">
            <a:extLst>
              <a:ext uri="{FF2B5EF4-FFF2-40B4-BE49-F238E27FC236}">
                <a16:creationId xmlns:a16="http://schemas.microsoft.com/office/drawing/2014/main" id="{9C1AB384-451B-0893-A0B0-30F8D89AD616}"/>
              </a:ext>
            </a:extLst>
          </p:cNvPr>
          <p:cNvSpPr txBox="1"/>
          <p:nvPr/>
        </p:nvSpPr>
        <p:spPr>
          <a:xfrm>
            <a:off x="1682522" y="23706254"/>
            <a:ext cx="3733800" cy="523220"/>
          </a:xfrm>
          <a:prstGeom prst="rect">
            <a:avLst/>
          </a:prstGeom>
          <a:noFill/>
        </p:spPr>
        <p:txBody>
          <a:bodyPr wrap="square" rtlCol="0">
            <a:spAutoFit/>
          </a:bodyPr>
          <a:lstStyle/>
          <a:p>
            <a:r>
              <a:rPr lang="en-US" sz="2800" dirty="0">
                <a:ea typeface="Arial" charset="0"/>
                <a:cs typeface="Calibri" panose="020F0502020204030204" pitchFamily="34" charset="0"/>
              </a:rPr>
              <a:t>A</a:t>
            </a:r>
            <a:r>
              <a:rPr lang="en-US" altLang="zh-CN" sz="2800" dirty="0">
                <a:ea typeface="Arial" charset="0"/>
                <a:cs typeface="Calibri" panose="020F0502020204030204" pitchFamily="34" charset="0"/>
              </a:rPr>
              <a:t>ssembled 3D Hapkit</a:t>
            </a:r>
            <a:endParaRPr lang="en-US" sz="2800" dirty="0">
              <a:ea typeface="Arial" charset="0"/>
              <a:cs typeface="Calibri" panose="020F0502020204030204" pitchFamily="34" charset="0"/>
            </a:endParaRPr>
          </a:p>
        </p:txBody>
      </p:sp>
      <p:pic>
        <p:nvPicPr>
          <p:cNvPr id="51" name="图片 50" descr="图片包含 室内, 汽车, 桌子, 前&#10;&#10;描述已自动生成">
            <a:extLst>
              <a:ext uri="{FF2B5EF4-FFF2-40B4-BE49-F238E27FC236}">
                <a16:creationId xmlns:a16="http://schemas.microsoft.com/office/drawing/2014/main" id="{0C2F3974-25D2-FF15-585B-7404F65F77D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925744" y="28530191"/>
            <a:ext cx="2354783" cy="2900741"/>
          </a:xfrm>
          <a:prstGeom prst="rect">
            <a:avLst/>
          </a:prstGeom>
        </p:spPr>
      </p:pic>
      <p:pic>
        <p:nvPicPr>
          <p:cNvPr id="53" name="图片 52" descr="在微波炉旁&#10;&#10;中度可信度描述已自动生成">
            <a:extLst>
              <a:ext uri="{FF2B5EF4-FFF2-40B4-BE49-F238E27FC236}">
                <a16:creationId xmlns:a16="http://schemas.microsoft.com/office/drawing/2014/main" id="{BFF22BB9-90CA-048F-659D-3B3C8A3CA5A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280752" y="28503700"/>
            <a:ext cx="2727685" cy="2953724"/>
          </a:xfrm>
          <a:prstGeom prst="rect">
            <a:avLst/>
          </a:prstGeom>
        </p:spPr>
      </p:pic>
      <p:pic>
        <p:nvPicPr>
          <p:cNvPr id="55" name="图片 54" descr="桌子上的广告&#10;&#10;低可信度描述已自动生成">
            <a:extLst>
              <a:ext uri="{FF2B5EF4-FFF2-40B4-BE49-F238E27FC236}">
                <a16:creationId xmlns:a16="http://schemas.microsoft.com/office/drawing/2014/main" id="{B954CA8D-0B5C-8ECC-39AF-C04FFE80BF25}"/>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7789097" y="28487479"/>
            <a:ext cx="6690940" cy="2936927"/>
          </a:xfrm>
          <a:prstGeom prst="rect">
            <a:avLst/>
          </a:prstGeom>
        </p:spPr>
      </p:pic>
      <p:sp>
        <p:nvSpPr>
          <p:cNvPr id="56" name="TextBox 84">
            <a:extLst>
              <a:ext uri="{FF2B5EF4-FFF2-40B4-BE49-F238E27FC236}">
                <a16:creationId xmlns:a16="http://schemas.microsoft.com/office/drawing/2014/main" id="{609E3E19-5BE1-3E79-CC9F-E4B118A35CEB}"/>
              </a:ext>
            </a:extLst>
          </p:cNvPr>
          <p:cNvSpPr txBox="1"/>
          <p:nvPr/>
        </p:nvSpPr>
        <p:spPr>
          <a:xfrm>
            <a:off x="1231853" y="31555656"/>
            <a:ext cx="3717724" cy="446276"/>
          </a:xfrm>
          <a:prstGeom prst="rect">
            <a:avLst/>
          </a:prstGeom>
          <a:noFill/>
        </p:spPr>
        <p:txBody>
          <a:bodyPr wrap="square" rtlCol="0">
            <a:spAutoFit/>
          </a:bodyPr>
          <a:lstStyle/>
          <a:p>
            <a:r>
              <a:rPr lang="en-US" sz="2300" dirty="0">
                <a:ea typeface="Arial" charset="0"/>
                <a:cs typeface="Calibri" panose="020F0502020204030204" pitchFamily="34" charset="0"/>
              </a:rPr>
              <a:t>FDM Printer(uPrint SE)</a:t>
            </a:r>
          </a:p>
        </p:txBody>
      </p:sp>
      <p:sp>
        <p:nvSpPr>
          <p:cNvPr id="57" name="TextBox 84">
            <a:extLst>
              <a:ext uri="{FF2B5EF4-FFF2-40B4-BE49-F238E27FC236}">
                <a16:creationId xmlns:a16="http://schemas.microsoft.com/office/drawing/2014/main" id="{1CC2B5A8-3D5A-3BE4-DCB9-FD0924BD48A5}"/>
              </a:ext>
            </a:extLst>
          </p:cNvPr>
          <p:cNvSpPr txBox="1"/>
          <p:nvPr/>
        </p:nvSpPr>
        <p:spPr>
          <a:xfrm>
            <a:off x="4543927" y="31555656"/>
            <a:ext cx="3717724" cy="446276"/>
          </a:xfrm>
          <a:prstGeom prst="rect">
            <a:avLst/>
          </a:prstGeom>
          <a:noFill/>
        </p:spPr>
        <p:txBody>
          <a:bodyPr wrap="square" rtlCol="0">
            <a:spAutoFit/>
          </a:bodyPr>
          <a:lstStyle/>
          <a:p>
            <a:r>
              <a:rPr lang="en-US" sz="2300" dirty="0">
                <a:ea typeface="Arial" charset="0"/>
                <a:cs typeface="Calibri" panose="020F0502020204030204" pitchFamily="34" charset="0"/>
              </a:rPr>
              <a:t>Washer(Remove Support) </a:t>
            </a:r>
          </a:p>
        </p:txBody>
      </p:sp>
      <p:sp>
        <p:nvSpPr>
          <p:cNvPr id="58" name="TextBox 84">
            <a:extLst>
              <a:ext uri="{FF2B5EF4-FFF2-40B4-BE49-F238E27FC236}">
                <a16:creationId xmlns:a16="http://schemas.microsoft.com/office/drawing/2014/main" id="{88D3F2DE-5627-ED67-43A4-2B4674CF08C3}"/>
              </a:ext>
            </a:extLst>
          </p:cNvPr>
          <p:cNvSpPr txBox="1"/>
          <p:nvPr/>
        </p:nvSpPr>
        <p:spPr>
          <a:xfrm>
            <a:off x="8967353" y="31555656"/>
            <a:ext cx="3775380" cy="446276"/>
          </a:xfrm>
          <a:prstGeom prst="rect">
            <a:avLst/>
          </a:prstGeom>
          <a:noFill/>
        </p:spPr>
        <p:txBody>
          <a:bodyPr wrap="square" rtlCol="0">
            <a:spAutoFit/>
          </a:bodyPr>
          <a:lstStyle/>
          <a:p>
            <a:r>
              <a:rPr lang="en-US" sz="2300" dirty="0">
                <a:ea typeface="Arial" charset="0"/>
                <a:cs typeface="Calibri" panose="020F0502020204030204" pitchFamily="34" charset="0"/>
              </a:rPr>
              <a:t>Parts Needed Postprocess</a:t>
            </a:r>
          </a:p>
        </p:txBody>
      </p:sp>
    </p:spTree>
    <p:extLst>
      <p:ext uri="{BB962C8B-B14F-4D97-AF65-F5344CB8AC3E}">
        <p14:creationId xmlns:p14="http://schemas.microsoft.com/office/powerpoint/2010/main" val="3583000871"/>
      </p:ext>
    </p:extLst>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C:\WINNT\Profiles\vaughn\Application Data\Microsoft\Templates\Blank Presentation.pot</Template>
  <TotalTime>741</TotalTime>
  <Words>896</Words>
  <Application>Microsoft Office PowerPoint</Application>
  <PresentationFormat>自定义</PresentationFormat>
  <Paragraphs>67</Paragraphs>
  <Slides>1</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vt:i4>
      </vt:variant>
    </vt:vector>
  </HeadingPairs>
  <TitlesOfParts>
    <vt:vector size="5" baseType="lpstr">
      <vt:lpstr>Arial</vt:lpstr>
      <vt:lpstr>Times New Roman</vt:lpstr>
      <vt:lpstr>Wingdings</vt:lpstr>
      <vt:lpstr>Blank Presentation</vt:lpstr>
      <vt:lpstr>PowerPoint 演示文稿</vt:lpstr>
    </vt:vector>
  </TitlesOfParts>
  <Company>Johns Hopkins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Poster-Template-Large-JLP</dc:title>
  <dc:subject>Poster Template for ERC Site Visit 2001</dc:subject>
  <dc:creator>J.L. Prince</dc:creator>
  <cp:lastModifiedBy>Han Zhang</cp:lastModifiedBy>
  <cp:revision>36</cp:revision>
  <dcterms:created xsi:type="dcterms:W3CDTF">2000-06-11T17:47:40Z</dcterms:created>
  <dcterms:modified xsi:type="dcterms:W3CDTF">2023-06-24T04:26:42Z</dcterms:modified>
</cp:coreProperties>
</file>

<file path=docProps/thumbnail.jpeg>
</file>